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44"/>
  </p:notesMasterIdLst>
  <p:sldIdLst>
    <p:sldId id="774" r:id="rId4"/>
    <p:sldId id="801" r:id="rId5"/>
    <p:sldId id="745" r:id="rId6"/>
    <p:sldId id="778" r:id="rId7"/>
    <p:sldId id="787" r:id="rId8"/>
    <p:sldId id="793" r:id="rId9"/>
    <p:sldId id="811" r:id="rId10"/>
    <p:sldId id="812" r:id="rId11"/>
    <p:sldId id="813" r:id="rId12"/>
    <p:sldId id="814" r:id="rId13"/>
    <p:sldId id="810" r:id="rId14"/>
    <p:sldId id="782" r:id="rId15"/>
    <p:sldId id="790" r:id="rId16"/>
    <p:sldId id="815" r:id="rId17"/>
    <p:sldId id="816" r:id="rId18"/>
    <p:sldId id="817" r:id="rId19"/>
    <p:sldId id="818" r:id="rId20"/>
    <p:sldId id="819" r:id="rId21"/>
    <p:sldId id="820" r:id="rId22"/>
    <p:sldId id="821" r:id="rId23"/>
    <p:sldId id="822" r:id="rId24"/>
    <p:sldId id="823" r:id="rId25"/>
    <p:sldId id="824" r:id="rId26"/>
    <p:sldId id="797" r:id="rId27"/>
    <p:sldId id="784" r:id="rId28"/>
    <p:sldId id="825" r:id="rId29"/>
    <p:sldId id="827" r:id="rId30"/>
    <p:sldId id="828" r:id="rId31"/>
    <p:sldId id="829" r:id="rId32"/>
    <p:sldId id="830" r:id="rId33"/>
    <p:sldId id="831" r:id="rId34"/>
    <p:sldId id="832" r:id="rId35"/>
    <p:sldId id="833" r:id="rId36"/>
    <p:sldId id="834" r:id="rId37"/>
    <p:sldId id="836" r:id="rId38"/>
    <p:sldId id="835" r:id="rId39"/>
    <p:sldId id="837" r:id="rId40"/>
    <p:sldId id="838" r:id="rId41"/>
    <p:sldId id="839" r:id="rId42"/>
    <p:sldId id="84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48"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79641-0D5D-459A-A37C-037F93C2ECFE}" type="datetimeFigureOut">
              <a:rPr lang="zh-CN" altLang="en-US" smtClean="0"/>
              <a:t>2020-11-05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68400-0E96-43CC-8F5E-A1A4A91FF50E}" type="slidenum">
              <a:rPr lang="zh-CN" altLang="en-US" smtClean="0"/>
              <a:t>‹#›</a:t>
            </a:fld>
            <a:endParaRPr lang="zh-CN" altLang="en-US"/>
          </a:p>
        </p:txBody>
      </p:sp>
    </p:spTree>
    <p:extLst>
      <p:ext uri="{BB962C8B-B14F-4D97-AF65-F5344CB8AC3E}">
        <p14:creationId xmlns:p14="http://schemas.microsoft.com/office/powerpoint/2010/main" val="4223498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a:xfrm>
            <a:off x="381000" y="685800"/>
            <a:ext cx="6096000" cy="3429000"/>
          </a:xfrm>
        </p:spPr>
      </p:sp>
      <p:sp>
        <p:nvSpPr>
          <p:cNvPr id="7170" name="文本占位符 2"/>
          <p:cNvSpPr>
            <a:spLocks noGrp="1"/>
          </p:cNvSpPr>
          <p:nvPr>
            <p:ph type="body"/>
          </p:nvPr>
        </p:nvSpPr>
        <p:spPr/>
        <p:txBody>
          <a:bodyPr wrap="square" lIns="91440" tIns="45720" rIns="91440" bIns="45720" anchor="ctr"/>
          <a:lstStyle/>
          <a:p>
            <a:pPr lvl="0"/>
            <a:r>
              <a:rPr lang="zh-CN" altLang="en-US" dirty="0"/>
              <a:t>亮亮图文旗舰店</a:t>
            </a:r>
          </a:p>
          <a:p>
            <a:pPr lvl="0"/>
            <a:r>
              <a:rPr lang="en-US" altLang="zh-CN" dirty="0"/>
              <a:t>https://liangliangtuwen.tmall.com</a:t>
            </a:r>
          </a:p>
        </p:txBody>
      </p:sp>
    </p:spTree>
    <p:extLst>
      <p:ext uri="{BB962C8B-B14F-4D97-AF65-F5344CB8AC3E}">
        <p14:creationId xmlns:p14="http://schemas.microsoft.com/office/powerpoint/2010/main" val="13781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368400-0E96-43CC-8F5E-A1A4A91FF50E}" type="slidenum">
              <a:rPr lang="zh-CN" altLang="en-US" smtClean="0"/>
              <a:t>26</a:t>
            </a:fld>
            <a:endParaRPr lang="zh-CN" altLang="en-US"/>
          </a:p>
        </p:txBody>
      </p:sp>
    </p:spTree>
    <p:extLst>
      <p:ext uri="{BB962C8B-B14F-4D97-AF65-F5344CB8AC3E}">
        <p14:creationId xmlns:p14="http://schemas.microsoft.com/office/powerpoint/2010/main" val="133770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A478A-F59A-4FAD-820F-87FA1E251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ED2191C-C334-45F9-A469-EEDD5C5E56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F1EE0DF-CFA9-4EAB-93A4-C42752750880}"/>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5" name="页脚占位符 4">
            <a:extLst>
              <a:ext uri="{FF2B5EF4-FFF2-40B4-BE49-F238E27FC236}">
                <a16:creationId xmlns:a16="http://schemas.microsoft.com/office/drawing/2014/main" id="{AF05BB5F-ABCD-495F-A757-90DFB1A1F7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D11C6B-0841-46EA-8167-F75E3B9948AB}"/>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570948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39E1D-1384-42DD-A320-1749DE589C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B122FE-D65B-494E-9424-FBAEA0AA7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562059-169B-498F-A35E-5F983DC40C04}"/>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5" name="页脚占位符 4">
            <a:extLst>
              <a:ext uri="{FF2B5EF4-FFF2-40B4-BE49-F238E27FC236}">
                <a16:creationId xmlns:a16="http://schemas.microsoft.com/office/drawing/2014/main" id="{79E61429-2798-45A1-BAC4-12CA2EC26A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B21181-34B8-4206-96CD-186F32D9B48A}"/>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385111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B2CCD89-4200-4ECE-BD34-8AD42F9D4E0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A78A0F9-57CD-40BC-B5C2-C40902C151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D8CCE7-5DB5-4B39-A1DE-7D9EE9529790}"/>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5" name="页脚占位符 4">
            <a:extLst>
              <a:ext uri="{FF2B5EF4-FFF2-40B4-BE49-F238E27FC236}">
                <a16:creationId xmlns:a16="http://schemas.microsoft.com/office/drawing/2014/main" id="{760619C8-3E88-410A-9B70-222EDF8EE6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F088D8-C1E1-4688-898A-EBD0CA539ABC}"/>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3724146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405" y="1122363"/>
            <a:ext cx="9145190" cy="2387600"/>
          </a:xfrm>
        </p:spPr>
        <p:txBody>
          <a:bodyPr anchor="b"/>
          <a:lstStyle>
            <a:lvl1pPr algn="ctr">
              <a:defRPr sz="5998"/>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3405" y="3602038"/>
            <a:ext cx="9145190" cy="1655762"/>
          </a:xfrm>
        </p:spPr>
        <p:txBody>
          <a:bodyPr/>
          <a:lstStyle>
            <a:lvl1pPr marL="0" indent="0" algn="ctr">
              <a:buNone/>
              <a:defRPr sz="2399"/>
            </a:lvl1pPr>
            <a:lvl2pPr marL="457017" indent="0" algn="ctr">
              <a:buNone/>
              <a:defRPr sz="1999"/>
            </a:lvl2pPr>
            <a:lvl3pPr marL="914034" indent="0" algn="ctr">
              <a:buNone/>
              <a:defRPr sz="1799"/>
            </a:lvl3pPr>
            <a:lvl4pPr marL="1371051" indent="0" algn="ctr">
              <a:buNone/>
              <a:defRPr sz="1599"/>
            </a:lvl4pPr>
            <a:lvl5pPr marL="1828068" indent="0" algn="ctr">
              <a:buNone/>
              <a:defRPr sz="1599"/>
            </a:lvl5pPr>
            <a:lvl6pPr marL="2285086" indent="0" algn="ctr">
              <a:buNone/>
              <a:defRPr sz="1599"/>
            </a:lvl6pPr>
            <a:lvl7pPr marL="2742103" indent="0" algn="ctr">
              <a:buNone/>
              <a:defRPr sz="1599"/>
            </a:lvl7pPr>
            <a:lvl8pPr marL="3199120" indent="0" algn="ctr">
              <a:buNone/>
              <a:defRPr sz="1599"/>
            </a:lvl8pPr>
            <a:lvl9pPr marL="3656137" indent="0" algn="ctr">
              <a:buNone/>
              <a:defRPr sz="1599"/>
            </a:lvl9pPr>
          </a:lstStyle>
          <a:p>
            <a:pPr fontAlgn="base"/>
            <a:r>
              <a:rPr lang="zh-CN" altLang="en-US" strike="noStrike" noProof="1"/>
              <a:t>单击此处编辑母版副标题样式</a:t>
            </a:r>
          </a:p>
        </p:txBody>
      </p:sp>
    </p:spTree>
    <p:extLst>
      <p:ext uri="{BB962C8B-B14F-4D97-AF65-F5344CB8AC3E}">
        <p14:creationId xmlns:p14="http://schemas.microsoft.com/office/powerpoint/2010/main" val="1951101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2508946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525" y="1709739"/>
            <a:ext cx="10516255" cy="2852737"/>
          </a:xfrm>
        </p:spPr>
        <p:txBody>
          <a:bodyPr anchor="b"/>
          <a:lstStyle>
            <a:lvl1pPr>
              <a:defRPr sz="5998"/>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525" y="4589464"/>
            <a:ext cx="10516255" cy="1500187"/>
          </a:xfrm>
        </p:spPr>
        <p:txBody>
          <a:bodyPr/>
          <a:lstStyle>
            <a:lvl1pPr marL="0" indent="0">
              <a:buNone/>
              <a:defRPr sz="2399"/>
            </a:lvl1pPr>
            <a:lvl2pPr marL="457017" indent="0">
              <a:buNone/>
              <a:defRPr sz="1999"/>
            </a:lvl2pPr>
            <a:lvl3pPr marL="914034" indent="0">
              <a:buNone/>
              <a:defRPr sz="1799"/>
            </a:lvl3pPr>
            <a:lvl4pPr marL="1371051" indent="0">
              <a:buNone/>
              <a:defRPr sz="1599"/>
            </a:lvl4pPr>
            <a:lvl5pPr marL="1828068" indent="0">
              <a:buNone/>
              <a:defRPr sz="1599"/>
            </a:lvl5pPr>
            <a:lvl6pPr marL="2285086" indent="0">
              <a:buNone/>
              <a:defRPr sz="1599"/>
            </a:lvl6pPr>
            <a:lvl7pPr marL="2742103" indent="0">
              <a:buNone/>
              <a:defRPr sz="1599"/>
            </a:lvl7pPr>
            <a:lvl8pPr marL="3199120" indent="0">
              <a:buNone/>
              <a:defRPr sz="1599"/>
            </a:lvl8pPr>
            <a:lvl9pPr marL="3656137" indent="0">
              <a:buNone/>
              <a:defRPr sz="1599"/>
            </a:lvl9pPr>
          </a:lstStyle>
          <a:p>
            <a:pPr lvl="0" fontAlgn="base"/>
            <a:r>
              <a:rPr lang="zh-CN" altLang="en-US" strike="noStrike" noProof="1"/>
              <a:t>单击此处编辑母版文本样式</a:t>
            </a:r>
          </a:p>
        </p:txBody>
      </p:sp>
    </p:spTree>
    <p:extLst>
      <p:ext uri="{BB962C8B-B14F-4D97-AF65-F5344CB8AC3E}">
        <p14:creationId xmlns:p14="http://schemas.microsoft.com/office/powerpoint/2010/main" val="1443910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362" y="1600201"/>
            <a:ext cx="5409675"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71378" y="1600201"/>
            <a:ext cx="5411261"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882179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460" y="365126"/>
            <a:ext cx="10516254"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9461" y="1681163"/>
            <a:ext cx="5157360"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39461" y="2505075"/>
            <a:ext cx="515736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72964" y="1681163"/>
            <a:ext cx="5182750"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72964" y="2505075"/>
            <a:ext cx="518275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1709002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extLst>
      <p:ext uri="{BB962C8B-B14F-4D97-AF65-F5344CB8AC3E}">
        <p14:creationId xmlns:p14="http://schemas.microsoft.com/office/powerpoint/2010/main" val="2698550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cstate="print"/>
          <a:stretch>
            <a:fillRect/>
          </a:stretch>
        </a:blipFill>
        <a:effectLst/>
      </p:bgPr>
    </p:bg>
    <p:spTree>
      <p:nvGrpSpPr>
        <p:cNvPr id="1" name=""/>
        <p:cNvGrpSpPr/>
        <p:nvPr/>
      </p:nvGrpSpPr>
      <p:grpSpPr>
        <a:xfrm>
          <a:off x="0" y="0"/>
          <a:ext cx="0" cy="0"/>
          <a:chOff x="0" y="0"/>
          <a:chExt cx="0" cy="0"/>
        </a:xfrm>
      </p:grpSpPr>
      <p:pic>
        <p:nvPicPr>
          <p:cNvPr id="3074" name="图片 3"/>
          <p:cNvPicPr>
            <a:picLocks noChangeAspect="1"/>
          </p:cNvPicPr>
          <p:nvPr userDrawn="1"/>
        </p:nvPicPr>
        <p:blipFill>
          <a:blip r:embed="rId3" cstate="print"/>
          <a:srcRect t="14301" b="13251"/>
          <a:stretch>
            <a:fillRect/>
          </a:stretch>
        </p:blipFill>
        <p:spPr>
          <a:xfrm>
            <a:off x="0" y="0"/>
            <a:ext cx="12192000" cy="6858000"/>
          </a:xfrm>
          <a:prstGeom prst="rect">
            <a:avLst/>
          </a:prstGeom>
          <a:noFill/>
          <a:ln w="9525">
            <a:noFill/>
          </a:ln>
        </p:spPr>
      </p:pic>
      <p:sp>
        <p:nvSpPr>
          <p:cNvPr id="5" name="矩形 4"/>
          <p:cNvSpPr>
            <a:spLocks noChangeArrowheads="1"/>
          </p:cNvSpPr>
          <p:nvPr/>
        </p:nvSpPr>
        <p:spPr bwMode="auto">
          <a:xfrm>
            <a:off x="0" y="0"/>
            <a:ext cx="12192000" cy="6858000"/>
          </a:xfrm>
          <a:prstGeom prst="rect">
            <a:avLst/>
          </a:prstGeom>
          <a:solidFill>
            <a:srgbClr val="003366">
              <a:alpha val="85881"/>
            </a:srgbClr>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99"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3238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空白">
    <p:bg>
      <p:bgPr>
        <a:blipFill rotWithShape="0">
          <a:blip r:embed="rId2" cstate="print"/>
          <a:stretch>
            <a:fillRect/>
          </a:stretch>
        </a:blipFill>
        <a:effectLst/>
      </p:bgPr>
    </p:bg>
    <p:spTree>
      <p:nvGrpSpPr>
        <p:cNvPr id="1" name=""/>
        <p:cNvGrpSpPr/>
        <p:nvPr/>
      </p:nvGrpSpPr>
      <p:grpSpPr>
        <a:xfrm>
          <a:off x="0" y="0"/>
          <a:ext cx="0" cy="0"/>
          <a:chOff x="0" y="0"/>
          <a:chExt cx="0" cy="0"/>
        </a:xfrm>
      </p:grpSpPr>
      <p:pic>
        <p:nvPicPr>
          <p:cNvPr id="4098" name="图片 3"/>
          <p:cNvPicPr>
            <a:picLocks noChangeAspect="1"/>
          </p:cNvPicPr>
          <p:nvPr userDrawn="1"/>
        </p:nvPicPr>
        <p:blipFill>
          <a:blip r:embed="rId3" cstate="print"/>
          <a:srcRect t="14301" b="13251"/>
          <a:stretch>
            <a:fillRect/>
          </a:stretch>
        </p:blipFill>
        <p:spPr>
          <a:xfrm>
            <a:off x="0" y="0"/>
            <a:ext cx="12192000" cy="6858000"/>
          </a:xfrm>
          <a:prstGeom prst="rect">
            <a:avLst/>
          </a:prstGeom>
          <a:noFill/>
          <a:ln w="9525">
            <a:noFill/>
          </a:ln>
        </p:spPr>
      </p:pic>
      <p:sp>
        <p:nvSpPr>
          <p:cNvPr id="5" name="矩形 4"/>
          <p:cNvSpPr>
            <a:spLocks noChangeArrowheads="1"/>
          </p:cNvSpPr>
          <p:nvPr/>
        </p:nvSpPr>
        <p:spPr bwMode="auto">
          <a:xfrm>
            <a:off x="0" y="0"/>
            <a:ext cx="12192000" cy="6858000"/>
          </a:xfrm>
          <a:prstGeom prst="rect">
            <a:avLst/>
          </a:prstGeom>
          <a:solidFill>
            <a:srgbClr val="003366">
              <a:alpha val="85881"/>
            </a:srgbClr>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99"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矩形 5"/>
          <p:cNvSpPr>
            <a:spLocks noChangeArrowheads="1"/>
          </p:cNvSpPr>
          <p:nvPr/>
        </p:nvSpPr>
        <p:spPr bwMode="auto">
          <a:xfrm>
            <a:off x="5520756" y="0"/>
            <a:ext cx="6671244" cy="6858000"/>
          </a:xfrm>
          <a:prstGeom prst="rect">
            <a:avLst/>
          </a:prstGeom>
          <a:solidFill>
            <a:srgbClr val="F8F8F8"/>
          </a:solid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99"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8760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E2B9A-D3B3-4AEF-94C9-152F221E22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D79140-A2F9-4C5F-8DA9-0323095075B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5FCBCF-65C1-4F8C-B115-33272D56A8D0}"/>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5" name="页脚占位符 4">
            <a:extLst>
              <a:ext uri="{FF2B5EF4-FFF2-40B4-BE49-F238E27FC236}">
                <a16:creationId xmlns:a16="http://schemas.microsoft.com/office/drawing/2014/main" id="{C4AA870F-3D3A-4CA0-BA18-5170A2F26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971A80-886A-4F9E-8558-8AB6721C9CE3}"/>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3548451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60" y="457200"/>
            <a:ext cx="3932289" cy="1600200"/>
          </a:xfrm>
        </p:spPr>
        <p:txBody>
          <a:bodyPr anchor="b"/>
          <a:lstStyle>
            <a:lvl1pPr>
              <a:defRPr sz="3199"/>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2751" y="987426"/>
            <a:ext cx="617296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460" y="2057400"/>
            <a:ext cx="3932289"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fontAlgn="base"/>
            <a:r>
              <a:rPr lang="zh-CN" altLang="en-US" strike="noStrike" noProof="1"/>
              <a:t>单击此处编辑母版文本样式</a:t>
            </a:r>
          </a:p>
        </p:txBody>
      </p:sp>
    </p:spTree>
    <p:extLst>
      <p:ext uri="{BB962C8B-B14F-4D97-AF65-F5344CB8AC3E}">
        <p14:creationId xmlns:p14="http://schemas.microsoft.com/office/powerpoint/2010/main" val="139373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60" y="457200"/>
            <a:ext cx="3932289" cy="1600200"/>
          </a:xfrm>
        </p:spPr>
        <p:txBody>
          <a:bodyPr anchor="b"/>
          <a:lstStyle>
            <a:lvl1pPr>
              <a:defRPr sz="3199"/>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2751" y="987426"/>
            <a:ext cx="6172963" cy="4873625"/>
          </a:xfrm>
        </p:spPr>
        <p:txBody>
          <a:bodyPr vert="horz" wrap="square" lIns="91440" tIns="45720" rIns="91440" bIns="45720" numCol="1" anchor="t" anchorCtr="0" compatLnSpc="1"/>
          <a:lstStyle>
            <a:lvl1pPr marL="0" indent="0">
              <a:buNone/>
              <a:defRPr sz="3199"/>
            </a:lvl1pPr>
            <a:lvl2pPr marL="457017" indent="0">
              <a:buNone/>
              <a:defRPr sz="2799"/>
            </a:lvl2pPr>
            <a:lvl3pPr marL="914034" indent="0">
              <a:buNone/>
              <a:defRPr sz="2399"/>
            </a:lvl3pPr>
            <a:lvl4pPr marL="1371051" indent="0">
              <a:buNone/>
              <a:defRPr sz="1999"/>
            </a:lvl4pPr>
            <a:lvl5pPr marL="1828068" indent="0">
              <a:buNone/>
              <a:defRPr sz="1999"/>
            </a:lvl5pPr>
            <a:lvl6pPr marL="2285086" indent="0">
              <a:buNone/>
              <a:defRPr sz="1999"/>
            </a:lvl6pPr>
            <a:lvl7pPr marL="2742103" indent="0">
              <a:buNone/>
              <a:defRPr sz="1999"/>
            </a:lvl7pPr>
            <a:lvl8pPr marL="3199120" indent="0">
              <a:buNone/>
              <a:defRPr sz="1999"/>
            </a:lvl8pPr>
            <a:lvl9pPr marL="3656137" indent="0">
              <a:buNone/>
              <a:defRPr sz="1999"/>
            </a:lvl9pPr>
          </a:lstStyle>
          <a:p>
            <a:pPr marL="0" marR="0" lvl="0" indent="0" algn="l" defTabSz="914034" rtl="0" eaLnBrk="0" fontAlgn="base" latinLnBrk="0" hangingPunct="0">
              <a:lnSpc>
                <a:spcPct val="100000"/>
              </a:lnSpc>
              <a:spcBef>
                <a:spcPct val="20000"/>
              </a:spcBef>
              <a:spcAft>
                <a:spcPct val="0"/>
              </a:spcAft>
              <a:buClrTx/>
              <a:buSzTx/>
              <a:buFontTx/>
              <a:buNone/>
              <a:defRPr/>
            </a:pPr>
            <a:endParaRPr kumimoji="0" lang="zh-CN" altLang="en-US" sz="3199" b="0" i="0" u="none" strike="noStrike" kern="120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839460" y="2057400"/>
            <a:ext cx="3932289"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fontAlgn="base"/>
            <a:r>
              <a:rPr lang="zh-CN" altLang="en-US" strike="noStrike" noProof="1"/>
              <a:t>单击此处编辑母版文本样式</a:t>
            </a:r>
          </a:p>
        </p:txBody>
      </p:sp>
    </p:spTree>
    <p:extLst>
      <p:ext uri="{BB962C8B-B14F-4D97-AF65-F5344CB8AC3E}">
        <p14:creationId xmlns:p14="http://schemas.microsoft.com/office/powerpoint/2010/main" val="1921741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426965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1302169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405" y="1122363"/>
            <a:ext cx="9145190" cy="2387600"/>
          </a:xfrm>
        </p:spPr>
        <p:txBody>
          <a:bodyPr anchor="b"/>
          <a:lstStyle>
            <a:lvl1pPr algn="ctr">
              <a:defRPr sz="5998"/>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3405" y="3602038"/>
            <a:ext cx="9145190" cy="1655762"/>
          </a:xfrm>
        </p:spPr>
        <p:txBody>
          <a:bodyPr/>
          <a:lstStyle>
            <a:lvl1pPr marL="0" indent="0" algn="ctr">
              <a:buNone/>
              <a:defRPr sz="2399"/>
            </a:lvl1pPr>
            <a:lvl2pPr marL="457017" indent="0" algn="ctr">
              <a:buNone/>
              <a:defRPr sz="1999"/>
            </a:lvl2pPr>
            <a:lvl3pPr marL="914034" indent="0" algn="ctr">
              <a:buNone/>
              <a:defRPr sz="1799"/>
            </a:lvl3pPr>
            <a:lvl4pPr marL="1371051" indent="0" algn="ctr">
              <a:buNone/>
              <a:defRPr sz="1599"/>
            </a:lvl4pPr>
            <a:lvl5pPr marL="1828068" indent="0" algn="ctr">
              <a:buNone/>
              <a:defRPr sz="1599"/>
            </a:lvl5pPr>
            <a:lvl6pPr marL="2285086" indent="0" algn="ctr">
              <a:buNone/>
              <a:defRPr sz="1599"/>
            </a:lvl6pPr>
            <a:lvl7pPr marL="2742103" indent="0" algn="ctr">
              <a:buNone/>
              <a:defRPr sz="1599"/>
            </a:lvl7pPr>
            <a:lvl8pPr marL="3199120" indent="0" algn="ctr">
              <a:buNone/>
              <a:defRPr sz="1599"/>
            </a:lvl8pPr>
            <a:lvl9pPr marL="3656137" indent="0" algn="ctr">
              <a:buNone/>
              <a:defRPr sz="1599"/>
            </a:lvl9pPr>
          </a:lstStyle>
          <a:p>
            <a:pPr fontAlgn="base"/>
            <a:r>
              <a:rPr lang="zh-CN" altLang="en-US" strike="noStrike" noProof="1"/>
              <a:t>单击此处编辑母版副标题样式</a:t>
            </a:r>
          </a:p>
        </p:txBody>
      </p:sp>
    </p:spTree>
    <p:extLst>
      <p:ext uri="{BB962C8B-B14F-4D97-AF65-F5344CB8AC3E}">
        <p14:creationId xmlns:p14="http://schemas.microsoft.com/office/powerpoint/2010/main" val="1640673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3837808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525" y="1709739"/>
            <a:ext cx="10516255" cy="2852737"/>
          </a:xfrm>
        </p:spPr>
        <p:txBody>
          <a:bodyPr anchor="b"/>
          <a:lstStyle>
            <a:lvl1pPr>
              <a:defRPr sz="5998"/>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525" y="4589464"/>
            <a:ext cx="10516255" cy="1500187"/>
          </a:xfrm>
        </p:spPr>
        <p:txBody>
          <a:bodyPr/>
          <a:lstStyle>
            <a:lvl1pPr marL="0" indent="0">
              <a:buNone/>
              <a:defRPr sz="2399"/>
            </a:lvl1pPr>
            <a:lvl2pPr marL="457017" indent="0">
              <a:buNone/>
              <a:defRPr sz="1999"/>
            </a:lvl2pPr>
            <a:lvl3pPr marL="914034" indent="0">
              <a:buNone/>
              <a:defRPr sz="1799"/>
            </a:lvl3pPr>
            <a:lvl4pPr marL="1371051" indent="0">
              <a:buNone/>
              <a:defRPr sz="1599"/>
            </a:lvl4pPr>
            <a:lvl5pPr marL="1828068" indent="0">
              <a:buNone/>
              <a:defRPr sz="1599"/>
            </a:lvl5pPr>
            <a:lvl6pPr marL="2285086" indent="0">
              <a:buNone/>
              <a:defRPr sz="1599"/>
            </a:lvl6pPr>
            <a:lvl7pPr marL="2742103" indent="0">
              <a:buNone/>
              <a:defRPr sz="1599"/>
            </a:lvl7pPr>
            <a:lvl8pPr marL="3199120" indent="0">
              <a:buNone/>
              <a:defRPr sz="1599"/>
            </a:lvl8pPr>
            <a:lvl9pPr marL="3656137" indent="0">
              <a:buNone/>
              <a:defRPr sz="1599"/>
            </a:lvl9pPr>
          </a:lstStyle>
          <a:p>
            <a:pPr lvl="0" fontAlgn="base"/>
            <a:r>
              <a:rPr lang="zh-CN" altLang="en-US" strike="noStrike" noProof="1"/>
              <a:t>单击此处编辑母版文本样式</a:t>
            </a:r>
          </a:p>
        </p:txBody>
      </p:sp>
    </p:spTree>
    <p:extLst>
      <p:ext uri="{BB962C8B-B14F-4D97-AF65-F5344CB8AC3E}">
        <p14:creationId xmlns:p14="http://schemas.microsoft.com/office/powerpoint/2010/main" val="3314645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362" y="1600201"/>
            <a:ext cx="5409675"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71378" y="1600201"/>
            <a:ext cx="5411261"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841152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460" y="365126"/>
            <a:ext cx="10516254"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9461" y="1681163"/>
            <a:ext cx="5157360"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39461" y="2505075"/>
            <a:ext cx="515736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72964" y="1681163"/>
            <a:ext cx="5182750"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72964" y="2505075"/>
            <a:ext cx="518275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40844467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extLst>
      <p:ext uri="{BB962C8B-B14F-4D97-AF65-F5344CB8AC3E}">
        <p14:creationId xmlns:p14="http://schemas.microsoft.com/office/powerpoint/2010/main" val="197702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5C6E2-70F6-4A24-BD6C-B22E38D4CB3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5E5FBFF-3274-4AEF-91D4-756B80584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BBE8BC3-7AA1-4FE6-A6B3-750458E45642}"/>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5" name="页脚占位符 4">
            <a:extLst>
              <a:ext uri="{FF2B5EF4-FFF2-40B4-BE49-F238E27FC236}">
                <a16:creationId xmlns:a16="http://schemas.microsoft.com/office/drawing/2014/main" id="{A018DADD-80BC-4ADB-A139-9EFC57F14D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A5CAA7-D8DD-49A2-9D11-272284A9DC7A}"/>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3265049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2934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60" y="457200"/>
            <a:ext cx="3932289" cy="1600200"/>
          </a:xfrm>
        </p:spPr>
        <p:txBody>
          <a:bodyPr anchor="b"/>
          <a:lstStyle>
            <a:lvl1pPr>
              <a:defRPr sz="3199"/>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2751" y="987426"/>
            <a:ext cx="617296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460" y="2057400"/>
            <a:ext cx="3932289"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fontAlgn="base"/>
            <a:r>
              <a:rPr lang="zh-CN" altLang="en-US" strike="noStrike" noProof="1"/>
              <a:t>单击此处编辑母版文本样式</a:t>
            </a:r>
          </a:p>
        </p:txBody>
      </p:sp>
    </p:spTree>
    <p:extLst>
      <p:ext uri="{BB962C8B-B14F-4D97-AF65-F5344CB8AC3E}">
        <p14:creationId xmlns:p14="http://schemas.microsoft.com/office/powerpoint/2010/main" val="17549574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460" y="457200"/>
            <a:ext cx="3932289" cy="1600200"/>
          </a:xfrm>
        </p:spPr>
        <p:txBody>
          <a:bodyPr anchor="b"/>
          <a:lstStyle>
            <a:lvl1pPr>
              <a:defRPr sz="3199"/>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2751" y="987426"/>
            <a:ext cx="6172963" cy="4873625"/>
          </a:xfrm>
        </p:spPr>
        <p:txBody>
          <a:bodyPr vert="horz" wrap="square" lIns="91440" tIns="45720" rIns="91440" bIns="45720" numCol="1" anchor="t" anchorCtr="0" compatLnSpc="1"/>
          <a:lstStyle>
            <a:lvl1pPr marL="0" indent="0">
              <a:buNone/>
              <a:defRPr sz="3199"/>
            </a:lvl1pPr>
            <a:lvl2pPr marL="457017" indent="0">
              <a:buNone/>
              <a:defRPr sz="2799"/>
            </a:lvl2pPr>
            <a:lvl3pPr marL="914034" indent="0">
              <a:buNone/>
              <a:defRPr sz="2399"/>
            </a:lvl3pPr>
            <a:lvl4pPr marL="1371051" indent="0">
              <a:buNone/>
              <a:defRPr sz="1999"/>
            </a:lvl4pPr>
            <a:lvl5pPr marL="1828068" indent="0">
              <a:buNone/>
              <a:defRPr sz="1999"/>
            </a:lvl5pPr>
            <a:lvl6pPr marL="2285086" indent="0">
              <a:buNone/>
              <a:defRPr sz="1999"/>
            </a:lvl6pPr>
            <a:lvl7pPr marL="2742103" indent="0">
              <a:buNone/>
              <a:defRPr sz="1999"/>
            </a:lvl7pPr>
            <a:lvl8pPr marL="3199120" indent="0">
              <a:buNone/>
              <a:defRPr sz="1999"/>
            </a:lvl8pPr>
            <a:lvl9pPr marL="3656137" indent="0">
              <a:buNone/>
              <a:defRPr sz="1999"/>
            </a:lvl9pPr>
          </a:lstStyle>
          <a:p>
            <a:pPr marL="0" marR="0" lvl="0" indent="0" algn="l" defTabSz="914034" rtl="0" eaLnBrk="0" fontAlgn="base" latinLnBrk="0" hangingPunct="0">
              <a:lnSpc>
                <a:spcPct val="100000"/>
              </a:lnSpc>
              <a:spcBef>
                <a:spcPct val="20000"/>
              </a:spcBef>
              <a:spcAft>
                <a:spcPct val="0"/>
              </a:spcAft>
              <a:buClrTx/>
              <a:buSzTx/>
              <a:buFontTx/>
              <a:buNone/>
              <a:defRPr/>
            </a:pPr>
            <a:endParaRPr kumimoji="0" lang="zh-CN" altLang="en-US" sz="3199" b="0" i="0" u="none" strike="noStrike" kern="120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839460" y="2057400"/>
            <a:ext cx="3932289"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fontAlgn="base"/>
            <a:r>
              <a:rPr lang="zh-CN" altLang="en-US" strike="noStrike" noProof="1"/>
              <a:t>单击此处编辑母版文本样式</a:t>
            </a:r>
          </a:p>
        </p:txBody>
      </p:sp>
    </p:spTree>
    <p:extLst>
      <p:ext uri="{BB962C8B-B14F-4D97-AF65-F5344CB8AC3E}">
        <p14:creationId xmlns:p14="http://schemas.microsoft.com/office/powerpoint/2010/main" val="1516089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5893825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extLst>
      <p:ext uri="{BB962C8B-B14F-4D97-AF65-F5344CB8AC3E}">
        <p14:creationId xmlns:p14="http://schemas.microsoft.com/office/powerpoint/2010/main" val="264365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1E3107-3B9B-4B21-92B8-C24B528D43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FA0D28-7FA3-4683-A369-5A3F37A19D6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B22494-902D-45DB-B733-0F9C488CA73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47CFF5E-1370-4219-B4FF-10C0A540FBEF}"/>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6" name="页脚占位符 5">
            <a:extLst>
              <a:ext uri="{FF2B5EF4-FFF2-40B4-BE49-F238E27FC236}">
                <a16:creationId xmlns:a16="http://schemas.microsoft.com/office/drawing/2014/main" id="{81AACBAE-AA0A-4A05-81A4-FCF50B49E3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29101F-7829-48A8-8569-CAF213FFCF9C}"/>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210222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F478A-3AAC-40EE-B71A-3B27C3EB658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2080FE-0350-4C00-9C87-8205D8F05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179D307-99F1-469F-94C1-FA220CD699E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BB84808-781E-4BBD-B7C1-768C244F7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EF148EF-C04E-45E5-BBB7-243F9A2DD9C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C372C13-28DE-4E3A-92F5-05B54EC24901}"/>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8" name="页脚占位符 7">
            <a:extLst>
              <a:ext uri="{FF2B5EF4-FFF2-40B4-BE49-F238E27FC236}">
                <a16:creationId xmlns:a16="http://schemas.microsoft.com/office/drawing/2014/main" id="{616E691E-90DE-47C5-8D47-BD0F0EBEF24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CB72B2-031C-4B3E-A0C5-8B407492C9F0}"/>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3970942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E2B27-201B-49D4-AA1B-3DF5903A48D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C35F29-5889-4E9A-9FFA-07DF4F4AF4E4}"/>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4" name="页脚占位符 3">
            <a:extLst>
              <a:ext uri="{FF2B5EF4-FFF2-40B4-BE49-F238E27FC236}">
                <a16:creationId xmlns:a16="http://schemas.microsoft.com/office/drawing/2014/main" id="{7E7021BE-C357-4B07-B474-B2B9A22F52C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188D48-4562-4882-859B-D584A13556BF}"/>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4021329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885FFF-65C2-403D-B883-F6DAC746277C}"/>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3" name="页脚占位符 2">
            <a:extLst>
              <a:ext uri="{FF2B5EF4-FFF2-40B4-BE49-F238E27FC236}">
                <a16:creationId xmlns:a16="http://schemas.microsoft.com/office/drawing/2014/main" id="{3478A0A1-F0DA-4262-8471-10EC202B7CA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25CC69C-C77E-41E6-A8A5-E52887689557}"/>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385647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C0631-52EB-4722-9537-FB6C0F54775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09CBA8-D733-4E2A-A64F-A9DA458142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C377B7-599A-471D-8764-8C9D78B55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F98DE-67F7-4DE0-A184-FB3D468F503D}"/>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6" name="页脚占位符 5">
            <a:extLst>
              <a:ext uri="{FF2B5EF4-FFF2-40B4-BE49-F238E27FC236}">
                <a16:creationId xmlns:a16="http://schemas.microsoft.com/office/drawing/2014/main" id="{3D1358BC-275E-4D41-A74A-2FE359A3309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D41C80-6B09-4AB5-88C1-240D0BF695FD}"/>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31958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3D1CC-D894-4435-87C2-A04415F469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4228735-3EE8-4BCF-8BE7-FBB597D6C9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86F72E-DB9C-4EFC-B27A-416334B6E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1D08DA-200A-48C9-BC4B-DF6675FA5E20}"/>
              </a:ext>
            </a:extLst>
          </p:cNvPr>
          <p:cNvSpPr>
            <a:spLocks noGrp="1"/>
          </p:cNvSpPr>
          <p:nvPr>
            <p:ph type="dt" sz="half" idx="10"/>
          </p:nvPr>
        </p:nvSpPr>
        <p:spPr/>
        <p:txBody>
          <a:bodyPr/>
          <a:lstStyle/>
          <a:p>
            <a:fld id="{CBFABE4B-EFE0-4EC5-89D5-D27333A1EE83}" type="datetimeFigureOut">
              <a:rPr lang="zh-CN" altLang="en-US" smtClean="0"/>
              <a:t>2020-11-05</a:t>
            </a:fld>
            <a:endParaRPr lang="zh-CN" altLang="en-US"/>
          </a:p>
        </p:txBody>
      </p:sp>
      <p:sp>
        <p:nvSpPr>
          <p:cNvPr id="6" name="页脚占位符 5">
            <a:extLst>
              <a:ext uri="{FF2B5EF4-FFF2-40B4-BE49-F238E27FC236}">
                <a16:creationId xmlns:a16="http://schemas.microsoft.com/office/drawing/2014/main" id="{939A50D0-99E9-4651-9A5A-E69089B3E3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D98826-C427-4D03-86D2-CB68531AB938}"/>
              </a:ext>
            </a:extLst>
          </p:cNvPr>
          <p:cNvSpPr>
            <a:spLocks noGrp="1"/>
          </p:cNvSpPr>
          <p:nvPr>
            <p:ph type="sldNum" sz="quarter" idx="12"/>
          </p:nvPr>
        </p:nvSpPr>
        <p:spPr/>
        <p:txBody>
          <a:body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1032326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C934738-5E82-4631-A3A8-9B54F81F1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F7B410-A09E-45CA-92BB-78EB1D6DC5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1E55CA-4997-40CB-A632-E2DFB6157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ABE4B-EFE0-4EC5-89D5-D27333A1EE83}" type="datetimeFigureOut">
              <a:rPr lang="zh-CN" altLang="en-US" smtClean="0"/>
              <a:t>2020-11-05</a:t>
            </a:fld>
            <a:endParaRPr lang="zh-CN" altLang="en-US"/>
          </a:p>
        </p:txBody>
      </p:sp>
      <p:sp>
        <p:nvSpPr>
          <p:cNvPr id="5" name="页脚占位符 4">
            <a:extLst>
              <a:ext uri="{FF2B5EF4-FFF2-40B4-BE49-F238E27FC236}">
                <a16:creationId xmlns:a16="http://schemas.microsoft.com/office/drawing/2014/main" id="{57665B08-6C04-4863-B219-07A38821BD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06204C9-9D00-46A8-B644-BE15C780CE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F13BA-EF1B-4B32-A607-55465E7823D5}" type="slidenum">
              <a:rPr lang="zh-CN" altLang="en-US" smtClean="0"/>
              <a:t>‹#›</a:t>
            </a:fld>
            <a:endParaRPr lang="zh-CN" altLang="en-US"/>
          </a:p>
        </p:txBody>
      </p:sp>
    </p:spTree>
    <p:extLst>
      <p:ext uri="{BB962C8B-B14F-4D97-AF65-F5344CB8AC3E}">
        <p14:creationId xmlns:p14="http://schemas.microsoft.com/office/powerpoint/2010/main" val="11060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cstate="print"/>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362" y="908050"/>
            <a:ext cx="10973276" cy="635000"/>
          </a:xfrm>
          <a:prstGeom prst="rect">
            <a:avLst/>
          </a:prstGeom>
          <a:noFill/>
          <a:ln w="9525">
            <a:noFill/>
          </a:ln>
        </p:spPr>
        <p:txBody>
          <a:bodyPr anchor="ctr"/>
          <a:lstStyle/>
          <a:p>
            <a:pPr lvl="0"/>
            <a:r>
              <a:rPr lang="zh-CN" altLang="zh-CN" dirty="0"/>
              <a:t>单击此处编辑母版标题样式</a:t>
            </a:r>
          </a:p>
        </p:txBody>
      </p:sp>
      <p:sp>
        <p:nvSpPr>
          <p:cNvPr id="1027" name="Rectangle 3"/>
          <p:cNvSpPr>
            <a:spLocks noGrp="1"/>
          </p:cNvSpPr>
          <p:nvPr>
            <p:ph type="body"/>
          </p:nvPr>
        </p:nvSpPr>
        <p:spPr>
          <a:xfrm>
            <a:off x="609362" y="1600201"/>
            <a:ext cx="10973276" cy="4525963"/>
          </a:xfrm>
          <a:prstGeom prst="rect">
            <a:avLst/>
          </a:prstGeom>
          <a:noFill/>
          <a:ln w="9525">
            <a:noFill/>
          </a:ln>
        </p:spPr>
        <p:txBody>
          <a:bodyPr anchor="t"/>
          <a:lstStyle/>
          <a:p>
            <a:pPr lvl="0" indent="-342763"/>
            <a:r>
              <a:rPr lang="zh-CN" altLang="zh-CN" dirty="0"/>
              <a:t>单击此处编辑母版文本样式</a:t>
            </a:r>
          </a:p>
          <a:p>
            <a:pPr lvl="1" indent="-285636"/>
            <a:r>
              <a:rPr lang="zh-CN" altLang="zh-CN" dirty="0"/>
              <a:t>第二级</a:t>
            </a:r>
          </a:p>
        </p:txBody>
      </p:sp>
    </p:spTree>
    <p:extLst>
      <p:ext uri="{BB962C8B-B14F-4D97-AF65-F5344CB8AC3E}">
        <p14:creationId xmlns:p14="http://schemas.microsoft.com/office/powerpoint/2010/main" val="38207020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spcBef>
          <a:spcPct val="0"/>
        </a:spcBef>
        <a:spcAft>
          <a:spcPct val="0"/>
        </a:spcAft>
        <a:defRPr sz="2399" kern="1200">
          <a:solidFill>
            <a:schemeClr val="accent1"/>
          </a:solidFill>
          <a:latin typeface="+mj-lt"/>
          <a:ea typeface="+mj-ea"/>
          <a:cs typeface="+mj-cs"/>
        </a:defRPr>
      </a:lvl1pPr>
      <a:lvl2pPr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5pPr>
      <a:lvl6pPr marL="457017"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6pPr>
      <a:lvl7pPr marL="914034"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7pPr>
      <a:lvl8pPr marL="1371051"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8pPr>
      <a:lvl9pPr marL="1828068"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9pPr>
    </p:titleStyle>
    <p:bodyStyle>
      <a:lvl1pPr marL="342763" indent="-342763" algn="l" rtl="0" eaLnBrk="0" fontAlgn="base" hangingPunct="0">
        <a:spcBef>
          <a:spcPct val="20000"/>
        </a:spcBef>
        <a:spcAft>
          <a:spcPct val="0"/>
        </a:spcAft>
        <a:buChar char="•"/>
        <a:defRPr sz="1999" kern="1200">
          <a:solidFill>
            <a:schemeClr val="accent1"/>
          </a:solidFill>
          <a:latin typeface="+mn-lt"/>
          <a:ea typeface="+mn-ea"/>
          <a:cs typeface="+mn-cs"/>
        </a:defRPr>
      </a:lvl1pPr>
      <a:lvl2pPr marL="742653" indent="-285636" algn="l" rtl="0" eaLnBrk="0" fontAlgn="base" hangingPunct="0">
        <a:spcBef>
          <a:spcPct val="20000"/>
        </a:spcBef>
        <a:spcAft>
          <a:spcPct val="0"/>
        </a:spcAft>
        <a:buChar char="–"/>
        <a:defRPr sz="1999" kern="1200">
          <a:solidFill>
            <a:schemeClr val="accent1"/>
          </a:solidFill>
          <a:latin typeface="+mn-lt"/>
          <a:ea typeface="仿宋_GB2312" pitchFamily="1" charset="-122"/>
          <a:cs typeface="+mn-cs"/>
        </a:defRPr>
      </a:lvl2pPr>
      <a:lvl3pPr marL="1142543" indent="-228509" algn="l" rtl="0" eaLnBrk="0" fontAlgn="base" hangingPunct="0">
        <a:spcBef>
          <a:spcPct val="20000"/>
        </a:spcBef>
        <a:spcAft>
          <a:spcPct val="0"/>
        </a:spcAft>
        <a:buChar char="•"/>
        <a:defRPr sz="2399" kern="1200">
          <a:solidFill>
            <a:schemeClr val="tx1"/>
          </a:solidFill>
          <a:latin typeface="+mn-lt"/>
          <a:ea typeface="宋体" panose="02010600030101010101" pitchFamily="2" charset="-122"/>
          <a:cs typeface="+mn-cs"/>
        </a:defRPr>
      </a:lvl3pPr>
      <a:lvl4pPr marL="1599560" indent="-228509" algn="l" rtl="0" eaLnBrk="0" fontAlgn="base" hangingPunct="0">
        <a:spcBef>
          <a:spcPct val="20000"/>
        </a:spcBef>
        <a:spcAft>
          <a:spcPct val="0"/>
        </a:spcAft>
        <a:buChar char="–"/>
        <a:defRPr sz="1999" kern="1200">
          <a:solidFill>
            <a:schemeClr val="tx1"/>
          </a:solidFill>
          <a:latin typeface="+mn-lt"/>
          <a:ea typeface="宋体" panose="02010600030101010101" pitchFamily="2" charset="-122"/>
          <a:cs typeface="+mn-cs"/>
        </a:defRPr>
      </a:lvl4pPr>
      <a:lvl5pPr marL="2056577" indent="-228509" algn="l" rtl="0" eaLnBrk="0" fontAlgn="base" hangingPunct="0">
        <a:spcBef>
          <a:spcPct val="20000"/>
        </a:spcBef>
        <a:spcAft>
          <a:spcPct val="0"/>
        </a:spcAft>
        <a:buChar char="»"/>
        <a:defRPr sz="1999" kern="1200">
          <a:solidFill>
            <a:schemeClr val="tx1"/>
          </a:solidFill>
          <a:latin typeface="+mn-lt"/>
          <a:ea typeface="宋体" panose="02010600030101010101"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cstate="print"/>
          <a:stretch>
            <a:fillRect/>
          </a:stretch>
        </a:blipFill>
        <a:effectLst/>
      </p:bgPr>
    </p:bg>
    <p:spTree>
      <p:nvGrpSpPr>
        <p:cNvPr id="1" name=""/>
        <p:cNvGrpSpPr/>
        <p:nvPr/>
      </p:nvGrpSpPr>
      <p:grpSpPr>
        <a:xfrm>
          <a:off x="0" y="0"/>
          <a:ext cx="0" cy="0"/>
          <a:chOff x="0" y="0"/>
          <a:chExt cx="0" cy="0"/>
        </a:xfrm>
      </p:grpSpPr>
      <p:sp>
        <p:nvSpPr>
          <p:cNvPr id="3074" name="矩形 3"/>
          <p:cNvSpPr>
            <a:spLocks noChangeArrowheads="1"/>
          </p:cNvSpPr>
          <p:nvPr/>
        </p:nvSpPr>
        <p:spPr bwMode="auto">
          <a:xfrm>
            <a:off x="11577877" y="6381751"/>
            <a:ext cx="491933" cy="396875"/>
          </a:xfrm>
          <a:prstGeom prst="rect">
            <a:avLst/>
          </a:prstGeom>
          <a:solidFill>
            <a:srgbClr val="0F3D68"/>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99"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TextBox 4"/>
          <p:cNvSpPr txBox="1"/>
          <p:nvPr/>
        </p:nvSpPr>
        <p:spPr>
          <a:xfrm>
            <a:off x="11604854" y="6410326"/>
            <a:ext cx="436392" cy="339725"/>
          </a:xfrm>
          <a:prstGeom prst="rect">
            <a:avLst/>
          </a:prstGeom>
          <a:noFill/>
          <a:ln w="9525">
            <a:noFill/>
          </a:ln>
        </p:spPr>
        <p:txBody>
          <a:bodyPr wrap="none" anchor="t">
            <a:spAutoFit/>
          </a:bodyPr>
          <a:lstStyle/>
          <a:p>
            <a:pPr lvl="0" indent="0" algn="ctr"/>
            <a:fld id="{9A0DB2DC-4C9A-4742-B13C-FB6460FD3503}" type="slidenum">
              <a:rPr lang="zh-CN" altLang="en-US" sz="1599" dirty="0">
                <a:solidFill>
                  <a:schemeClr val="accent2"/>
                </a:solidFill>
                <a:latin typeface="Arial" panose="020B0604020202020204" pitchFamily="34" charset="0"/>
                <a:ea typeface="宋体" panose="02010600030101010101" pitchFamily="2" charset="-122"/>
              </a:rPr>
              <a:pPr lvl="0" indent="0" algn="ctr"/>
              <a:t>‹#›</a:t>
            </a:fld>
            <a:endParaRPr lang="zh-CN" altLang="en-US" sz="1599" dirty="0">
              <a:solidFill>
                <a:schemeClr val="accent2"/>
              </a:solidFill>
              <a:latin typeface="Arial" panose="020B0604020202020204" pitchFamily="34" charset="0"/>
              <a:ea typeface="宋体" panose="02010600030101010101" pitchFamily="2" charset="-122"/>
            </a:endParaRPr>
          </a:p>
        </p:txBody>
      </p:sp>
      <p:sp>
        <p:nvSpPr>
          <p:cNvPr id="2052" name="Rectangle 2"/>
          <p:cNvSpPr>
            <a:spLocks noGrp="1"/>
          </p:cNvSpPr>
          <p:nvPr>
            <p:ph type="title"/>
          </p:nvPr>
        </p:nvSpPr>
        <p:spPr>
          <a:xfrm>
            <a:off x="609362" y="908050"/>
            <a:ext cx="10973276" cy="635000"/>
          </a:xfrm>
          <a:prstGeom prst="rect">
            <a:avLst/>
          </a:prstGeom>
          <a:noFill/>
          <a:ln w="9525">
            <a:noFill/>
          </a:ln>
        </p:spPr>
        <p:txBody>
          <a:bodyPr anchor="ctr"/>
          <a:lstStyle/>
          <a:p>
            <a:pPr lvl="0"/>
            <a:r>
              <a:rPr lang="zh-CN" altLang="zh-CN" dirty="0"/>
              <a:t>单击此处编辑母版标题样式</a:t>
            </a:r>
          </a:p>
        </p:txBody>
      </p:sp>
      <p:sp>
        <p:nvSpPr>
          <p:cNvPr id="2053" name="Rectangle 3"/>
          <p:cNvSpPr>
            <a:spLocks noGrp="1"/>
          </p:cNvSpPr>
          <p:nvPr>
            <p:ph type="body"/>
          </p:nvPr>
        </p:nvSpPr>
        <p:spPr>
          <a:xfrm>
            <a:off x="609362" y="1600201"/>
            <a:ext cx="10973276" cy="4525963"/>
          </a:xfrm>
          <a:prstGeom prst="rect">
            <a:avLst/>
          </a:prstGeom>
          <a:noFill/>
          <a:ln w="9525">
            <a:noFill/>
          </a:ln>
        </p:spPr>
        <p:txBody>
          <a:bodyPr anchor="t"/>
          <a:lstStyle/>
          <a:p>
            <a:pPr lvl="0" indent="-342763"/>
            <a:r>
              <a:rPr lang="zh-CN" altLang="zh-CN" dirty="0"/>
              <a:t>单击此处编辑母版文本样式</a:t>
            </a:r>
          </a:p>
          <a:p>
            <a:pPr lvl="1" indent="-285636"/>
            <a:r>
              <a:rPr lang="zh-CN" altLang="zh-CN" dirty="0"/>
              <a:t>第二级</a:t>
            </a:r>
          </a:p>
        </p:txBody>
      </p:sp>
      <p:sp>
        <p:nvSpPr>
          <p:cNvPr id="2054" name="矩形 1"/>
          <p:cNvSpPr>
            <a:spLocks noChangeArrowheads="1"/>
          </p:cNvSpPr>
          <p:nvPr/>
        </p:nvSpPr>
        <p:spPr bwMode="auto">
          <a:xfrm>
            <a:off x="0" y="6713539"/>
            <a:ext cx="12192000" cy="144463"/>
          </a:xfrm>
          <a:prstGeom prst="rect">
            <a:avLst/>
          </a:prstGeom>
          <a:solidFill>
            <a:srgbClr val="0F3D68"/>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799"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325856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400" fill="hold"/>
                                        <p:tgtEl>
                                          <p:spTgt spid="3075"/>
                                        </p:tgtEl>
                                        <p:attrNameLst>
                                          <p:attrName>ppt_w</p:attrName>
                                        </p:attrNameLst>
                                      </p:cBhvr>
                                      <p:tavLst>
                                        <p:tav tm="0">
                                          <p:val>
                                            <p:fltVal val="0"/>
                                          </p:val>
                                        </p:tav>
                                        <p:tav tm="100000">
                                          <p:val>
                                            <p:strVal val="#ppt_w"/>
                                          </p:val>
                                        </p:tav>
                                      </p:tavLst>
                                    </p:anim>
                                    <p:anim calcmode="lin" valueType="num">
                                      <p:cBhvr>
                                        <p:cTn id="8" dur="400" fill="hold"/>
                                        <p:tgtEl>
                                          <p:spTgt spid="3075"/>
                                        </p:tgtEl>
                                        <p:attrNameLst>
                                          <p:attrName>ppt_h</p:attrName>
                                        </p:attrNameLst>
                                      </p:cBhvr>
                                      <p:tavLst>
                                        <p:tav tm="0">
                                          <p:val>
                                            <p:fltVal val="0"/>
                                          </p:val>
                                        </p:tav>
                                        <p:tav tm="100000">
                                          <p:val>
                                            <p:strVal val="#ppt_h"/>
                                          </p:val>
                                        </p:tav>
                                      </p:tavLst>
                                    </p:anim>
                                    <p:anim calcmode="lin" valueType="num">
                                      <p:cBhvr>
                                        <p:cTn id="9" dur="400" fill="hold"/>
                                        <p:tgtEl>
                                          <p:spTgt spid="3075"/>
                                        </p:tgtEl>
                                        <p:attrNameLst>
                                          <p:attrName>style.rotation</p:attrName>
                                        </p:attrNameLst>
                                      </p:cBhvr>
                                      <p:tavLst>
                                        <p:tav tm="0">
                                          <p:val>
                                            <p:fltVal val="90"/>
                                          </p:val>
                                        </p:tav>
                                        <p:tav tm="100000">
                                          <p:val>
                                            <p:fltVal val="0"/>
                                          </p:val>
                                        </p:tav>
                                      </p:tavLst>
                                    </p:anim>
                                    <p:animEffect transition="in" filter="fade">
                                      <p:cBhvr>
                                        <p:cTn id="10" dur="4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Lst>
  </p:timing>
  <p:hf sldNum="0" hdr="0" ftr="0" dt="0"/>
  <p:txStyles>
    <p:titleStyle>
      <a:lvl1pPr algn="l" rtl="0" eaLnBrk="0" fontAlgn="base" hangingPunct="0">
        <a:spcBef>
          <a:spcPct val="0"/>
        </a:spcBef>
        <a:spcAft>
          <a:spcPct val="0"/>
        </a:spcAft>
        <a:defRPr sz="2399" kern="1200">
          <a:solidFill>
            <a:schemeClr val="accent1"/>
          </a:solidFill>
          <a:latin typeface="+mj-lt"/>
          <a:ea typeface="+mj-ea"/>
          <a:cs typeface="+mj-cs"/>
        </a:defRPr>
      </a:lvl1pPr>
      <a:lvl2pPr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5pPr>
      <a:lvl6pPr marL="457017"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6pPr>
      <a:lvl7pPr marL="914034"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7pPr>
      <a:lvl8pPr marL="1371051"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8pPr>
      <a:lvl9pPr marL="1828068" algn="l" rtl="0" eaLnBrk="0" fontAlgn="base" hangingPunct="0">
        <a:spcBef>
          <a:spcPct val="0"/>
        </a:spcBef>
        <a:spcAft>
          <a:spcPct val="0"/>
        </a:spcAft>
        <a:defRPr sz="2399">
          <a:solidFill>
            <a:schemeClr val="accent1"/>
          </a:solidFill>
          <a:latin typeface="Arial" panose="020B0604020202020204" pitchFamily="34" charset="0"/>
          <a:ea typeface="微软雅黑" panose="020B0503020204020204" pitchFamily="34" charset="-122"/>
        </a:defRPr>
      </a:lvl9pPr>
    </p:titleStyle>
    <p:bodyStyle>
      <a:lvl1pPr marL="342763" indent="-342763" algn="l" rtl="0" eaLnBrk="0" fontAlgn="base" hangingPunct="0">
        <a:spcBef>
          <a:spcPct val="20000"/>
        </a:spcBef>
        <a:spcAft>
          <a:spcPct val="0"/>
        </a:spcAft>
        <a:buChar char="•"/>
        <a:defRPr sz="1999" kern="1200">
          <a:solidFill>
            <a:schemeClr val="accent1"/>
          </a:solidFill>
          <a:latin typeface="+mn-lt"/>
          <a:ea typeface="+mn-ea"/>
          <a:cs typeface="+mn-cs"/>
        </a:defRPr>
      </a:lvl1pPr>
      <a:lvl2pPr marL="742653" indent="-285636" algn="l" rtl="0" eaLnBrk="0" fontAlgn="base" hangingPunct="0">
        <a:spcBef>
          <a:spcPct val="20000"/>
        </a:spcBef>
        <a:spcAft>
          <a:spcPct val="0"/>
        </a:spcAft>
        <a:buChar char="–"/>
        <a:defRPr sz="1999" kern="1200">
          <a:solidFill>
            <a:schemeClr val="accent1"/>
          </a:solidFill>
          <a:latin typeface="+mn-lt"/>
          <a:ea typeface="仿宋_GB2312" pitchFamily="1" charset="-122"/>
          <a:cs typeface="+mn-cs"/>
        </a:defRPr>
      </a:lvl2pPr>
      <a:lvl3pPr marL="1142543" indent="-228509" algn="l" rtl="0" eaLnBrk="0" fontAlgn="base" hangingPunct="0">
        <a:spcBef>
          <a:spcPct val="20000"/>
        </a:spcBef>
        <a:spcAft>
          <a:spcPct val="0"/>
        </a:spcAft>
        <a:buChar char="•"/>
        <a:defRPr sz="2399" kern="1200">
          <a:solidFill>
            <a:schemeClr val="tx1"/>
          </a:solidFill>
          <a:latin typeface="+mn-lt"/>
          <a:ea typeface="宋体" panose="02010600030101010101" pitchFamily="2" charset="-122"/>
          <a:cs typeface="+mn-cs"/>
        </a:defRPr>
      </a:lvl3pPr>
      <a:lvl4pPr marL="1599560" indent="-228509" algn="l" rtl="0" eaLnBrk="0" fontAlgn="base" hangingPunct="0">
        <a:spcBef>
          <a:spcPct val="20000"/>
        </a:spcBef>
        <a:spcAft>
          <a:spcPct val="0"/>
        </a:spcAft>
        <a:buChar char="–"/>
        <a:defRPr sz="1999" kern="1200">
          <a:solidFill>
            <a:schemeClr val="tx1"/>
          </a:solidFill>
          <a:latin typeface="+mn-lt"/>
          <a:ea typeface="宋体" panose="02010600030101010101" pitchFamily="2" charset="-122"/>
          <a:cs typeface="+mn-cs"/>
        </a:defRPr>
      </a:lvl4pPr>
      <a:lvl5pPr marL="2056577" indent="-228509" algn="l" rtl="0" eaLnBrk="0" fontAlgn="base" hangingPunct="0">
        <a:spcBef>
          <a:spcPct val="20000"/>
        </a:spcBef>
        <a:spcAft>
          <a:spcPct val="0"/>
        </a:spcAft>
        <a:buChar char="»"/>
        <a:defRPr sz="1999" kern="1200">
          <a:solidFill>
            <a:schemeClr val="tx1"/>
          </a:solidFill>
          <a:latin typeface="+mn-lt"/>
          <a:ea typeface="宋体" panose="02010600030101010101"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p:cNvGrpSpPr/>
        <p:nvPr/>
      </p:nvGrpSpPr>
      <p:grpSpPr>
        <a:xfrm>
          <a:off x="0" y="0"/>
          <a:ext cx="0" cy="0"/>
          <a:chOff x="0" y="0"/>
          <a:chExt cx="0" cy="0"/>
        </a:xfrm>
      </p:grpSpPr>
      <p:sp>
        <p:nvSpPr>
          <p:cNvPr id="7171" name="Rectangle 3"/>
          <p:cNvSpPr txBox="1"/>
          <p:nvPr/>
        </p:nvSpPr>
        <p:spPr>
          <a:xfrm>
            <a:off x="769638" y="2311837"/>
            <a:ext cx="10724136" cy="817244"/>
          </a:xfrm>
          <a:prstGeom prst="rect">
            <a:avLst/>
          </a:prstGeom>
          <a:noFill/>
          <a:ln w="9525">
            <a:noFill/>
          </a:ln>
        </p:spPr>
        <p:txBody>
          <a:bodyPr anchor="ctr"/>
          <a:lstStyle/>
          <a:p>
            <a:pPr lvl="0" algn="ctr" defTabSz="914034" fontAlgn="base">
              <a:spcBef>
                <a:spcPct val="0"/>
              </a:spcBef>
              <a:spcAft>
                <a:spcPct val="0"/>
              </a:spcAft>
            </a:pPr>
            <a:r>
              <a:rPr lang="zh-CN" altLang="en-US" sz="3200" b="1" dirty="0">
                <a:solidFill>
                  <a:srgbClr val="FFFFFF"/>
                </a:solidFill>
                <a:latin typeface="微软雅黑" panose="020B0503020204020204" pitchFamily="34" charset="-122"/>
                <a:ea typeface="微软雅黑" panose="020B0503020204020204" pitchFamily="34" charset="-122"/>
              </a:rPr>
              <a:t>使用</a:t>
            </a:r>
            <a:r>
              <a:rPr lang="en-US" altLang="zh-CN" sz="3200" b="1" dirty="0" err="1">
                <a:solidFill>
                  <a:srgbClr val="FFFFFF"/>
                </a:solidFill>
                <a:latin typeface="微软雅黑" panose="020B0503020204020204" pitchFamily="34" charset="-122"/>
                <a:ea typeface="微软雅黑" panose="020B0503020204020204" pitchFamily="34" charset="-122"/>
              </a:rPr>
              <a:t>PyTorch</a:t>
            </a:r>
            <a:r>
              <a:rPr lang="zh-CN" altLang="en-US" sz="3200" b="1" dirty="0">
                <a:solidFill>
                  <a:srgbClr val="FFFFFF"/>
                </a:solidFill>
                <a:latin typeface="微软雅黑" panose="020B0503020204020204" pitchFamily="34" charset="-122"/>
                <a:ea typeface="微软雅黑" panose="020B0503020204020204" pitchFamily="34" charset="-122"/>
              </a:rPr>
              <a:t>进行基于卷积神经网络的手写数字识别</a:t>
            </a:r>
            <a:endParaRPr kumimoji="0" lang="zh-CN" altLang="en-US" sz="3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174" name="TextBox 35"/>
          <p:cNvSpPr txBox="1"/>
          <p:nvPr/>
        </p:nvSpPr>
        <p:spPr>
          <a:xfrm>
            <a:off x="4001817" y="4351740"/>
            <a:ext cx="4188365" cy="581057"/>
          </a:xfrm>
          <a:prstGeom prst="rect">
            <a:avLst/>
          </a:prstGeom>
          <a:noFill/>
          <a:ln w="9525">
            <a:noFill/>
          </a:ln>
        </p:spPr>
        <p:txBody>
          <a:bodyPr wrap="square" anchor="t">
            <a:spAutoFit/>
          </a:bodyPr>
          <a:lstStyle/>
          <a:p>
            <a:pPr marL="0" marR="0" lvl="0" indent="0" algn="ctr" defTabSz="914034"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19</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组 汪顺超 白阳浩</a:t>
            </a:r>
            <a:endPar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181" name="Rectangle 5"/>
          <p:cNvSpPr/>
          <p:nvPr/>
        </p:nvSpPr>
        <p:spPr>
          <a:xfrm>
            <a:off x="34912" y="6743994"/>
            <a:ext cx="12192000" cy="41259"/>
          </a:xfrm>
          <a:prstGeom prst="rect">
            <a:avLst/>
          </a:prstGeom>
          <a:solidFill>
            <a:srgbClr val="FFFFFF"/>
          </a:solidFill>
          <a:ln w="9525">
            <a:noFill/>
          </a:ln>
        </p:spPr>
        <p:txBody>
          <a:bodyPr anchor="t"/>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cxnSp>
        <p:nvCxnSpPr>
          <p:cNvPr id="6158" name="直接连接符 2"/>
          <p:cNvCxnSpPr/>
          <p:nvPr/>
        </p:nvCxnSpPr>
        <p:spPr>
          <a:xfrm>
            <a:off x="1201270" y="2159496"/>
            <a:ext cx="9860873" cy="0"/>
          </a:xfrm>
          <a:prstGeom prst="line">
            <a:avLst/>
          </a:prstGeom>
          <a:ln w="9525" cap="flat" cmpd="sng">
            <a:solidFill>
              <a:schemeClr val="accent2"/>
            </a:solidFill>
            <a:prstDash val="dash"/>
            <a:round/>
            <a:headEnd type="none" w="med" len="med"/>
            <a:tailEnd type="none" w="med" len="med"/>
          </a:ln>
        </p:spPr>
      </p:cxnSp>
      <p:cxnSp>
        <p:nvCxnSpPr>
          <p:cNvPr id="6159" name="直接连接符 17"/>
          <p:cNvCxnSpPr/>
          <p:nvPr/>
        </p:nvCxnSpPr>
        <p:spPr>
          <a:xfrm>
            <a:off x="1201270" y="3284594"/>
            <a:ext cx="9860873" cy="0"/>
          </a:xfrm>
          <a:prstGeom prst="line">
            <a:avLst/>
          </a:prstGeom>
          <a:ln w="9525" cap="flat" cmpd="sng">
            <a:solidFill>
              <a:schemeClr val="accent2"/>
            </a:solidFill>
            <a:prstDash val="dash"/>
            <a:round/>
            <a:headEnd type="none" w="med" len="med"/>
            <a:tailEnd type="none" w="med" len="med"/>
          </a:ln>
        </p:spPr>
      </p:cxn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867" y="944825"/>
            <a:ext cx="4218357" cy="802082"/>
          </a:xfrm>
          <a:prstGeom prst="rect">
            <a:avLst/>
          </a:prstGeom>
        </p:spPr>
      </p:pic>
    </p:spTree>
  </p:cSld>
  <p:clrMapOvr>
    <a:masterClrMapping/>
  </p:clrMapOvr>
  <p:transition spd="slow" advTm="7871">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171"/>
                                        </p:tgtEl>
                                        <p:attrNameLst>
                                          <p:attrName>style.visibility</p:attrName>
                                        </p:attrNameLst>
                                      </p:cBhvr>
                                      <p:to>
                                        <p:strVal val="visible"/>
                                      </p:to>
                                    </p:set>
                                    <p:anim by="(-#ppt_w*2)" calcmode="lin" valueType="num">
                                      <p:cBhvr rctx="PPT">
                                        <p:cTn id="7" dur="500" autoRev="1" fill="hold">
                                          <p:stCondLst>
                                            <p:cond delay="0"/>
                                          </p:stCondLst>
                                        </p:cTn>
                                        <p:tgtEl>
                                          <p:spTgt spid="7171"/>
                                        </p:tgtEl>
                                        <p:attrNameLst>
                                          <p:attrName>ppt_w</p:attrName>
                                        </p:attrNameLst>
                                      </p:cBhvr>
                                    </p:anim>
                                    <p:anim by="(#ppt_w*0.50)" calcmode="lin" valueType="num">
                                      <p:cBhvr>
                                        <p:cTn id="8" dur="500" decel="50000" autoRev="1" fill="hold">
                                          <p:stCondLst>
                                            <p:cond delay="0"/>
                                          </p:stCondLst>
                                        </p:cTn>
                                        <p:tgtEl>
                                          <p:spTgt spid="7171"/>
                                        </p:tgtEl>
                                        <p:attrNameLst>
                                          <p:attrName>ppt_x</p:attrName>
                                        </p:attrNameLst>
                                      </p:cBhvr>
                                    </p:anim>
                                    <p:anim from="(-#ppt_h/2)" to="(#ppt_y)" calcmode="lin" valueType="num">
                                      <p:cBhvr>
                                        <p:cTn id="9" dur="1000" fill="hold">
                                          <p:stCondLst>
                                            <p:cond delay="0"/>
                                          </p:stCondLst>
                                        </p:cTn>
                                        <p:tgtEl>
                                          <p:spTgt spid="7171"/>
                                        </p:tgtEl>
                                        <p:attrNameLst>
                                          <p:attrName>ppt_y</p:attrName>
                                        </p:attrNameLst>
                                      </p:cBhvr>
                                    </p:anim>
                                    <p:animRot by="21600000">
                                      <p:cBhvr>
                                        <p:cTn id="10" dur="1000" fill="hold">
                                          <p:stCondLst>
                                            <p:cond delay="0"/>
                                          </p:stCondLst>
                                        </p:cTn>
                                        <p:tgtEl>
                                          <p:spTgt spid="7171"/>
                                        </p:tgtEl>
                                        <p:attrNameLst>
                                          <p:attrName>r</p:attrName>
                                        </p:attrNameLst>
                                      </p:cBhvr>
                                    </p:animRot>
                                  </p:childTnLst>
                                </p:cTn>
                              </p:par>
                              <p:par>
                                <p:cTn id="11" presetID="31" presetClass="entr" presetSubtype="0" fill="hold" grpId="0" nodeType="withEffect">
                                  <p:stCondLst>
                                    <p:cond delay="0"/>
                                  </p:stCondLst>
                                  <p:childTnLst>
                                    <p:set>
                                      <p:cBhvr>
                                        <p:cTn id="12" dur="1" fill="hold">
                                          <p:stCondLst>
                                            <p:cond delay="0"/>
                                          </p:stCondLst>
                                        </p:cTn>
                                        <p:tgtEl>
                                          <p:spTgt spid="7174"/>
                                        </p:tgtEl>
                                        <p:attrNameLst>
                                          <p:attrName>style.visibility</p:attrName>
                                        </p:attrNameLst>
                                      </p:cBhvr>
                                      <p:to>
                                        <p:strVal val="visible"/>
                                      </p:to>
                                    </p:set>
                                    <p:anim calcmode="lin" valueType="num">
                                      <p:cBhvr>
                                        <p:cTn id="13" dur="500" fill="hold"/>
                                        <p:tgtEl>
                                          <p:spTgt spid="7174"/>
                                        </p:tgtEl>
                                        <p:attrNameLst>
                                          <p:attrName>ppt_w</p:attrName>
                                        </p:attrNameLst>
                                      </p:cBhvr>
                                      <p:tavLst>
                                        <p:tav tm="0">
                                          <p:val>
                                            <p:fltVal val="0"/>
                                          </p:val>
                                        </p:tav>
                                        <p:tav tm="100000">
                                          <p:val>
                                            <p:strVal val="#ppt_w"/>
                                          </p:val>
                                        </p:tav>
                                      </p:tavLst>
                                    </p:anim>
                                    <p:anim calcmode="lin" valueType="num">
                                      <p:cBhvr>
                                        <p:cTn id="14" dur="500" fill="hold"/>
                                        <p:tgtEl>
                                          <p:spTgt spid="7174"/>
                                        </p:tgtEl>
                                        <p:attrNameLst>
                                          <p:attrName>ppt_h</p:attrName>
                                        </p:attrNameLst>
                                      </p:cBhvr>
                                      <p:tavLst>
                                        <p:tav tm="0">
                                          <p:val>
                                            <p:fltVal val="0"/>
                                          </p:val>
                                        </p:tav>
                                        <p:tav tm="100000">
                                          <p:val>
                                            <p:strVal val="#ppt_h"/>
                                          </p:val>
                                        </p:tav>
                                      </p:tavLst>
                                    </p:anim>
                                    <p:anim calcmode="lin" valueType="num">
                                      <p:cBhvr>
                                        <p:cTn id="15" dur="500" fill="hold"/>
                                        <p:tgtEl>
                                          <p:spTgt spid="7174"/>
                                        </p:tgtEl>
                                        <p:attrNameLst>
                                          <p:attrName>style.rotation</p:attrName>
                                        </p:attrNameLst>
                                      </p:cBhvr>
                                      <p:tavLst>
                                        <p:tav tm="0">
                                          <p:val>
                                            <p:fltVal val="90"/>
                                          </p:val>
                                        </p:tav>
                                        <p:tav tm="100000">
                                          <p:val>
                                            <p:fltVal val="0"/>
                                          </p:val>
                                        </p:tav>
                                      </p:tavLst>
                                    </p:anim>
                                    <p:animEffect transition="in" filter="fade">
                                      <p:cBhvr>
                                        <p:cTn id="16" dur="500"/>
                                        <p:tgtEl>
                                          <p:spTgt spid="7174"/>
                                        </p:tgtEl>
                                      </p:cBhvr>
                                    </p:animEffect>
                                  </p:childTnLst>
                                </p:cTn>
                              </p:par>
                            </p:childTnLst>
                          </p:cTn>
                        </p:par>
                        <p:par>
                          <p:cTn id="17" fill="hold">
                            <p:stCondLst>
                              <p:cond delay="3500"/>
                            </p:stCondLst>
                            <p:childTnLst>
                              <p:par>
                                <p:cTn id="18" presetID="16" presetClass="entr" presetSubtype="21" fill="hold" grpId="0" nodeType="afterEffect">
                                  <p:stCondLst>
                                    <p:cond delay="0"/>
                                  </p:stCondLst>
                                  <p:childTnLst>
                                    <p:set>
                                      <p:cBhvr>
                                        <p:cTn id="19" dur="1" fill="hold">
                                          <p:stCondLst>
                                            <p:cond delay="0"/>
                                          </p:stCondLst>
                                        </p:cTn>
                                        <p:tgtEl>
                                          <p:spTgt spid="7181"/>
                                        </p:tgtEl>
                                        <p:attrNameLst>
                                          <p:attrName>style.visibility</p:attrName>
                                        </p:attrNameLst>
                                      </p:cBhvr>
                                      <p:to>
                                        <p:strVal val="visible"/>
                                      </p:to>
                                    </p:set>
                                    <p:animEffect transition="in" filter="barn(inVertical)">
                                      <p:cBhvr>
                                        <p:cTn id="20" dur="500"/>
                                        <p:tgtEl>
                                          <p:spTgt spid="7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P spid="7174" grpId="0"/>
      <p:bldP spid="718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877711" cy="553870"/>
          </a:xfrm>
          <a:prstGeom prst="rect">
            <a:avLst/>
          </a:prstGeom>
          <a:noFill/>
          <a:ln w="9525">
            <a:noFill/>
          </a:ln>
        </p:spPr>
        <p:txBody>
          <a:bodyPr wrap="none" anchor="t">
            <a:spAutoFit/>
          </a:bodyPr>
          <a:lstStyle/>
          <a:p>
            <a:r>
              <a:rPr lang="zh-CN" altLang="en-US" sz="2999" b="1" dirty="0">
                <a:solidFill>
                  <a:schemeClr val="accent1"/>
                </a:solidFill>
                <a:latin typeface="微软雅黑" panose="020B0503020204020204" pitchFamily="34" charset="-122"/>
                <a:ea typeface="微软雅黑" panose="020B0503020204020204" pitchFamily="34" charset="-122"/>
              </a:rPr>
              <a:t>基本模型的问题</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sz="1799"/>
          </a:p>
        </p:txBody>
      </p:sp>
      <p:pic>
        <p:nvPicPr>
          <p:cNvPr id="31757" name="Picture 2" descr="F:\快盘\商务图片\png\903642_153949082_2.png"/>
          <p:cNvPicPr>
            <a:picLocks noChangeAspect="1"/>
          </p:cNvPicPr>
          <p:nvPr/>
        </p:nvPicPr>
        <p:blipFill>
          <a:blip r:embed="rId2" cstate="print"/>
          <a:srcRect l="8713" t="11568" r="13959" b="7668"/>
          <a:stretch>
            <a:fillRect/>
          </a:stretch>
        </p:blipFill>
        <p:spPr>
          <a:xfrm>
            <a:off x="636340" y="1926225"/>
            <a:ext cx="3311818" cy="4048131"/>
          </a:xfrm>
          <a:prstGeom prst="rect">
            <a:avLst/>
          </a:prstGeom>
          <a:noFill/>
          <a:ln w="9525">
            <a:noFill/>
          </a:ln>
        </p:spPr>
      </p:pic>
      <mc:AlternateContent xmlns:mc="http://schemas.openxmlformats.org/markup-compatibility/2006">
        <mc:Choice xmlns:a14="http://schemas.microsoft.com/office/drawing/2010/main" Requires="a14">
          <p:sp>
            <p:nvSpPr>
              <p:cNvPr id="14" name="TextBox 4">
                <a:extLst>
                  <a:ext uri="{FF2B5EF4-FFF2-40B4-BE49-F238E27FC236}">
                    <a16:creationId xmlns:a16="http://schemas.microsoft.com/office/drawing/2014/main" id="{54C9E988-75A8-4240-AB51-D72C3E8A681D}"/>
                  </a:ext>
                </a:extLst>
              </p:cNvPr>
              <p:cNvSpPr txBox="1"/>
              <p:nvPr/>
            </p:nvSpPr>
            <p:spPr>
              <a:xfrm>
                <a:off x="5121527" y="1080985"/>
                <a:ext cx="5698487" cy="5352043"/>
              </a:xfrm>
              <a:prstGeom prst="rect">
                <a:avLst/>
              </a:prstGeom>
              <a:noFill/>
              <a:ln w="9525">
                <a:noFill/>
              </a:ln>
            </p:spPr>
            <p:txBody>
              <a:bodyPr anchor="t">
                <a:spAutoFit/>
              </a:bodyPr>
              <a:lstStyle/>
              <a:p>
                <a:r>
                  <a:rPr lang="zh-CN" altLang="en-US" dirty="0"/>
                  <a:t>上述模型是一个简单的全连接神经网络模型，其已经能够解决基本的手写数字识别问题并取得较高的准确率</a:t>
                </a:r>
                <a:r>
                  <a:rPr lang="en-US" altLang="zh-CN" dirty="0"/>
                  <a:t>.</a:t>
                </a:r>
              </a:p>
              <a:p>
                <a:pPr marL="342900" indent="-342900">
                  <a:buFont typeface="Wingdings" panose="05000000000000000000" pitchFamily="2" charset="2"/>
                  <a:buChar char="Ø"/>
                </a:pPr>
                <a:endParaRPr lang="en-US" altLang="zh-CN" dirty="0"/>
              </a:p>
              <a:p>
                <a:r>
                  <a:rPr lang="zh-CN" altLang="en-US" dirty="0"/>
                  <a:t>假设现有一四层的网络模型，其接受大小为</a:t>
                </a:r>
                <a14:m>
                  <m:oMath xmlns:m="http://schemas.openxmlformats.org/officeDocument/2006/math">
                    <m:r>
                      <a:rPr lang="en-US" altLang="zh-CN" i="1" dirty="0">
                        <a:latin typeface="Cambria Math" panose="02040503050406030204" pitchFamily="18" charset="0"/>
                      </a:rPr>
                      <m:t>28</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2</m:t>
                    </m:r>
                    <m:r>
                      <a:rPr lang="en-US" altLang="zh-CN" i="1" dirty="0">
                        <a:latin typeface="Cambria Math" panose="02040503050406030204" pitchFamily="18" charset="0"/>
                        <a:ea typeface="Cambria Math" panose="02040503050406030204" pitchFamily="18" charset="0"/>
                      </a:rPr>
                      <m:t>8</m:t>
                    </m:r>
                  </m:oMath>
                </a14:m>
                <a:r>
                  <a:rPr lang="zh-CN" altLang="en-US" dirty="0"/>
                  <a:t>的图片输入，中间三层隐藏层的节点数均为</a:t>
                </a:r>
                <a14:m>
                  <m:oMath xmlns:m="http://schemas.openxmlformats.org/officeDocument/2006/math">
                    <m:r>
                      <a:rPr lang="en-US" altLang="zh-CN" i="1" dirty="0">
                        <a:latin typeface="Cambria Math" panose="02040503050406030204" pitchFamily="18" charset="0"/>
                      </a:rPr>
                      <m:t>2</m:t>
                    </m:r>
                    <m:r>
                      <a:rPr lang="en-US" altLang="zh-CN" i="1" dirty="0">
                        <a:latin typeface="Cambria Math" panose="02040503050406030204" pitchFamily="18" charset="0"/>
                      </a:rPr>
                      <m:t>5</m:t>
                    </m:r>
                    <m:r>
                      <a:rPr lang="en-US" altLang="zh-CN" i="1" dirty="0">
                        <a:latin typeface="Cambria Math" panose="02040503050406030204" pitchFamily="18" charset="0"/>
                      </a:rPr>
                      <m:t>6</m:t>
                    </m:r>
                  </m:oMath>
                </a14:m>
                <a:r>
                  <a:rPr lang="zh-CN" altLang="en-US" dirty="0"/>
                  <a:t>，输出层节点数为</a:t>
                </a:r>
                <a14:m>
                  <m:oMath xmlns:m="http://schemas.openxmlformats.org/officeDocument/2006/math">
                    <m:r>
                      <a:rPr lang="en-US" altLang="zh-CN" i="1" dirty="0">
                        <a:latin typeface="Cambria Math" panose="02040503050406030204" pitchFamily="18" charset="0"/>
                      </a:rPr>
                      <m:t>1</m:t>
                    </m:r>
                    <m:r>
                      <a:rPr lang="en-US" altLang="zh-CN" i="1" dirty="0">
                        <a:latin typeface="Cambria Math" panose="02040503050406030204" pitchFamily="18" charset="0"/>
                      </a:rPr>
                      <m:t>0</m:t>
                    </m:r>
                  </m:oMath>
                </a14:m>
                <a:r>
                  <a:rPr lang="zh-CN" altLang="en-US" dirty="0"/>
                  <a:t>，则总的参数量为</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2</m:t>
                      </m:r>
                      <m:r>
                        <a:rPr lang="en-US" altLang="zh-CN" i="1" dirty="0">
                          <a:latin typeface="Cambria Math" panose="02040503050406030204" pitchFamily="18" charset="0"/>
                        </a:rPr>
                        <m:t>8</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2</m:t>
                      </m:r>
                      <m:r>
                        <a:rPr lang="en-US" altLang="zh-CN" i="1" dirty="0">
                          <a:latin typeface="Cambria Math" panose="02040503050406030204" pitchFamily="18" charset="0"/>
                          <a:ea typeface="Cambria Math" panose="02040503050406030204" pitchFamily="18" charset="0"/>
                        </a:rPr>
                        <m:t>8</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2</m:t>
                      </m:r>
                      <m:r>
                        <a:rPr lang="en-US" altLang="zh-CN" i="1" dirty="0">
                          <a:latin typeface="Cambria Math" panose="02040503050406030204" pitchFamily="18" charset="0"/>
                          <a:ea typeface="Cambria Math" panose="02040503050406030204" pitchFamily="18" charset="0"/>
                        </a:rPr>
                        <m:t>5</m:t>
                      </m:r>
                      <m:r>
                        <a:rPr lang="en-US" altLang="zh-CN" i="1" dirty="0">
                          <a:latin typeface="Cambria Math" panose="02040503050406030204" pitchFamily="18" charset="0"/>
                          <a:ea typeface="Cambria Math" panose="02040503050406030204" pitchFamily="18" charset="0"/>
                        </a:rPr>
                        <m:t>6</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2</m:t>
                      </m:r>
                      <m:r>
                        <a:rPr lang="en-US" altLang="zh-CN" i="1" dirty="0">
                          <a:latin typeface="Cambria Math" panose="02040503050406030204" pitchFamily="18" charset="0"/>
                          <a:ea typeface="Cambria Math" panose="02040503050406030204" pitchFamily="18" charset="0"/>
                        </a:rPr>
                        <m:t>5</m:t>
                      </m:r>
                      <m:r>
                        <a:rPr lang="en-US" altLang="zh-CN" i="1" dirty="0">
                          <a:latin typeface="Cambria Math" panose="02040503050406030204" pitchFamily="18" charset="0"/>
                          <a:ea typeface="Cambria Math" panose="02040503050406030204" pitchFamily="18" charset="0"/>
                        </a:rPr>
                        <m:t>6</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2</m:t>
                      </m:r>
                      <m:r>
                        <a:rPr lang="en-US" altLang="zh-CN" i="1" dirty="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256</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256+256</m:t>
                          </m:r>
                        </m:e>
                      </m:d>
                      <m:r>
                        <a:rPr lang="en-US" altLang="zh-CN" i="1" dirty="0">
                          <a:latin typeface="Cambria Math" panose="02040503050406030204" pitchFamily="18" charset="0"/>
                          <a:ea typeface="Cambria Math" panose="02040503050406030204" pitchFamily="18" charset="0"/>
                        </a:rPr>
                        <m:t>+256</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10+10≈3.35</m:t>
                      </m:r>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10</m:t>
                          </m:r>
                        </m:e>
                        <m:sup>
                          <m:r>
                            <a:rPr lang="en-US" altLang="zh-CN" i="1" dirty="0">
                              <a:latin typeface="Cambria Math" panose="02040503050406030204" pitchFamily="18" charset="0"/>
                              <a:ea typeface="Cambria Math" panose="02040503050406030204" pitchFamily="18" charset="0"/>
                            </a:rPr>
                            <m:t>5</m:t>
                          </m:r>
                        </m:sup>
                      </m:sSup>
                    </m:oMath>
                  </m:oMathPara>
                </a14:m>
                <a:endParaRPr lang="en-US" altLang="zh-CN" dirty="0"/>
              </a:p>
              <a:p>
                <a:endParaRPr lang="en-US" altLang="zh-CN" dirty="0"/>
              </a:p>
              <a:p>
                <a:r>
                  <a:rPr lang="zh-CN" altLang="en-US" dirty="0"/>
                  <a:t>存储上述参数大约需要</a:t>
                </a:r>
                <a:r>
                  <a:rPr lang="en-US" altLang="zh-CN" dirty="0"/>
                  <a:t>1.3MB</a:t>
                </a:r>
                <a:r>
                  <a:rPr lang="zh-CN" altLang="en-US" dirty="0"/>
                  <a:t>的空间</a:t>
                </a:r>
                <a:r>
                  <a:rPr lang="en-US" altLang="zh-CN" dirty="0"/>
                  <a:t>.</a:t>
                </a:r>
              </a:p>
              <a:p>
                <a:pPr marL="342900" indent="-342900">
                  <a:buFont typeface="Wingdings" panose="05000000000000000000" pitchFamily="2" charset="2"/>
                  <a:buChar char="Ø"/>
                </a:pPr>
                <a:endParaRPr lang="en-US" altLang="zh-CN" dirty="0"/>
              </a:p>
              <a:p>
                <a:r>
                  <a:rPr lang="zh-CN" altLang="en-US" dirty="0"/>
                  <a:t>使用</a:t>
                </a:r>
                <a:r>
                  <a:rPr lang="en-US" altLang="zh-CN" dirty="0" err="1"/>
                  <a:t>Pytorch</a:t>
                </a:r>
                <a:r>
                  <a:rPr lang="zh-CN" altLang="en-US" dirty="0"/>
                  <a:t>、</a:t>
                </a:r>
                <a:r>
                  <a:rPr lang="en-US" altLang="zh-CN" dirty="0" err="1"/>
                  <a:t>Tensorflow</a:t>
                </a:r>
                <a:r>
                  <a:rPr lang="zh-CN" altLang="en-US" dirty="0"/>
                  <a:t>等现代深度学习框架训练含上述参数量的模型，大约需要</a:t>
                </a:r>
                <a:r>
                  <a:rPr lang="en-US" altLang="zh-CN" dirty="0"/>
                  <a:t>700-800MB</a:t>
                </a:r>
                <a:r>
                  <a:rPr lang="zh-CN" altLang="en-US" dirty="0"/>
                  <a:t>的存储空间</a:t>
                </a:r>
                <a:r>
                  <a:rPr lang="en-US" altLang="zh-CN" dirty="0"/>
                  <a:t>.</a:t>
                </a:r>
              </a:p>
              <a:p>
                <a:endParaRPr lang="en-US" altLang="zh-CN" dirty="0"/>
              </a:p>
              <a:p>
                <a:r>
                  <a:rPr lang="zh-CN" altLang="en-US" dirty="0"/>
                  <a:t>实际的应用中，使用基本模型所需要训练的参数量将变得无法接受</a:t>
                </a:r>
                <a:r>
                  <a:rPr lang="en-US" altLang="zh-CN" dirty="0"/>
                  <a:t>.</a:t>
                </a:r>
              </a:p>
              <a:p>
                <a:endParaRPr lang="en-US" altLang="zh-CN" dirty="0"/>
              </a:p>
              <a:p>
                <a:r>
                  <a:rPr lang="zh-CN" altLang="en-US" dirty="0"/>
                  <a:t>使用</a:t>
                </a:r>
                <a:r>
                  <a:rPr lang="zh-CN" altLang="en-US" b="1" dirty="0"/>
                  <a:t>卷积神经网络</a:t>
                </a:r>
                <a:r>
                  <a:rPr lang="zh-CN" altLang="en-US" dirty="0"/>
                  <a:t>可以有效地缩减参数量</a:t>
                </a:r>
                <a:r>
                  <a:rPr lang="en-US" altLang="zh-CN" dirty="0"/>
                  <a:t>.</a:t>
                </a:r>
              </a:p>
            </p:txBody>
          </p:sp>
        </mc:Choice>
        <mc:Fallback>
          <p:sp>
            <p:nvSpPr>
              <p:cNvPr id="14" name="TextBox 4">
                <a:extLst>
                  <a:ext uri="{FF2B5EF4-FFF2-40B4-BE49-F238E27FC236}">
                    <a16:creationId xmlns:a16="http://schemas.microsoft.com/office/drawing/2014/main" id="{54C9E988-75A8-4240-AB51-D72C3E8A681D}"/>
                  </a:ext>
                </a:extLst>
              </p:cNvPr>
              <p:cNvSpPr txBox="1">
                <a:spLocks noRot="1" noChangeAspect="1" noMove="1" noResize="1" noEditPoints="1" noAdjustHandles="1" noChangeArrowheads="1" noChangeShapeType="1" noTextEdit="1"/>
              </p:cNvSpPr>
              <p:nvPr/>
            </p:nvSpPr>
            <p:spPr>
              <a:xfrm>
                <a:off x="5121527" y="1080985"/>
                <a:ext cx="5698487" cy="5352043"/>
              </a:xfrm>
              <a:prstGeom prst="rect">
                <a:avLst/>
              </a:prstGeom>
              <a:blipFill>
                <a:blip r:embed="rId3"/>
                <a:stretch>
                  <a:fillRect l="-856" t="-569" r="-749" b="-911"/>
                </a:stretch>
              </a:blipFill>
              <a:ln w="9525">
                <a:noFill/>
              </a:ln>
            </p:spPr>
            <p:txBody>
              <a:bodyPr/>
              <a:lstStyle/>
              <a:p>
                <a:r>
                  <a:rPr lang="zh-CN" altLang="en-US">
                    <a:noFill/>
                  </a:rPr>
                  <a:t> </a:t>
                </a:r>
              </a:p>
            </p:txBody>
          </p:sp>
        </mc:Fallback>
      </mc:AlternateContent>
      <p:sp>
        <p:nvSpPr>
          <p:cNvPr id="15" name="Freeform 14">
            <a:extLst>
              <a:ext uri="{FF2B5EF4-FFF2-40B4-BE49-F238E27FC236}">
                <a16:creationId xmlns:a16="http://schemas.microsoft.com/office/drawing/2014/main" id="{004F8B6F-9DCF-43E1-AC6E-E500392334AC}"/>
              </a:ext>
            </a:extLst>
          </p:cNvPr>
          <p:cNvSpPr/>
          <p:nvPr/>
        </p:nvSpPr>
        <p:spPr>
          <a:xfrm>
            <a:off x="4482935" y="1080985"/>
            <a:ext cx="516768" cy="540974"/>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endParaRPr lang="zh-CN" altLang="en-US" sz="1799" dirty="0"/>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940"/>
                            </p:stCondLst>
                            <p:childTnLst>
                              <p:par>
                                <p:cTn id="20" presetID="42" presetClass="entr" presetSubtype="0" fill="hold" nodeType="afterEffect">
                                  <p:stCondLst>
                                    <p:cond delay="0"/>
                                  </p:stCondLst>
                                  <p:childTnLst>
                                    <p:set>
                                      <p:cBhvr>
                                        <p:cTn id="21" dur="1" fill="hold">
                                          <p:stCondLst>
                                            <p:cond delay="0"/>
                                          </p:stCondLst>
                                        </p:cTn>
                                        <p:tgtEl>
                                          <p:spTgt spid="31757"/>
                                        </p:tgtEl>
                                        <p:attrNameLst>
                                          <p:attrName>style.visibility</p:attrName>
                                        </p:attrNameLst>
                                      </p:cBhvr>
                                      <p:to>
                                        <p:strVal val="visible"/>
                                      </p:to>
                                    </p:set>
                                    <p:animEffect transition="in" filter="fade">
                                      <p:cBhvr>
                                        <p:cTn id="22" dur="1000"/>
                                        <p:tgtEl>
                                          <p:spTgt spid="31757"/>
                                        </p:tgtEl>
                                      </p:cBhvr>
                                    </p:animEffect>
                                    <p:anim calcmode="lin" valueType="num">
                                      <p:cBhvr>
                                        <p:cTn id="23" dur="1000" fill="hold"/>
                                        <p:tgtEl>
                                          <p:spTgt spid="31757"/>
                                        </p:tgtEl>
                                        <p:attrNameLst>
                                          <p:attrName>ppt_x</p:attrName>
                                        </p:attrNameLst>
                                      </p:cBhvr>
                                      <p:tavLst>
                                        <p:tav tm="0">
                                          <p:val>
                                            <p:strVal val="#ppt_x"/>
                                          </p:val>
                                        </p:tav>
                                        <p:tav tm="100000">
                                          <p:val>
                                            <p:strVal val="#ppt_x"/>
                                          </p:val>
                                        </p:tav>
                                      </p:tavLst>
                                    </p:anim>
                                    <p:anim calcmode="lin" valueType="num">
                                      <p:cBhvr>
                                        <p:cTn id="24" dur="1000" fill="hold"/>
                                        <p:tgtEl>
                                          <p:spTgt spid="31757"/>
                                        </p:tgtEl>
                                        <p:attrNameLst>
                                          <p:attrName>ppt_y</p:attrName>
                                        </p:attrNameLst>
                                      </p:cBhvr>
                                      <p:tavLst>
                                        <p:tav tm="0">
                                          <p:val>
                                            <p:strVal val="#ppt_y+.1"/>
                                          </p:val>
                                        </p:tav>
                                        <p:tav tm="100000">
                                          <p:val>
                                            <p:strVal val="#ppt_y"/>
                                          </p:val>
                                        </p:tav>
                                      </p:tavLst>
                                    </p:anim>
                                  </p:childTnLst>
                                </p:cTn>
                              </p:par>
                            </p:childTnLst>
                          </p:cTn>
                        </p:par>
                        <p:par>
                          <p:cTn id="25" fill="hold">
                            <p:stCondLst>
                              <p:cond delay="194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35" presetClass="path" presetSubtype="0" accel="50000" fill="hold" nodeType="withEffect">
                                  <p:stCondLst>
                                    <p:cond delay="0"/>
                                  </p:stCondLst>
                                  <p:childTnLst>
                                    <p:animMotion origin="layout" path="M 3.33333E-6 -1.50786E-6 L -0.25 0.22132 " pathEditMode="relative" rAng="0" ptsTypes="AA">
                                      <p:cBhvr>
                                        <p:cTn id="29" dur="500" spd="-99900" fill="hold"/>
                                        <p:tgtEl>
                                          <p:spTgt spid="15"/>
                                        </p:tgtEl>
                                        <p:attrNameLst>
                                          <p:attrName>ppt_x</p:attrName>
                                          <p:attrName>ppt_y</p:attrName>
                                        </p:attrNameLst>
                                      </p:cBhvr>
                                      <p:rCtr x="-12400" y="11100"/>
                                    </p:animMotion>
                                  </p:childTnLst>
                                </p:cTn>
                              </p:par>
                            </p:childTnLst>
                          </p:cTn>
                        </p:par>
                        <p:par>
                          <p:cTn id="30" fill="hold">
                            <p:stCondLst>
                              <p:cond delay="2440"/>
                            </p:stCondLst>
                            <p:childTnLst>
                              <p:par>
                                <p:cTn id="31" presetID="2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5"/>
          <p:cNvSpPr/>
          <p:nvPr/>
        </p:nvSpPr>
        <p:spPr>
          <a:xfrm>
            <a:off x="4060827" y="628157"/>
            <a:ext cx="4140170" cy="4143344"/>
          </a:xfrm>
          <a:prstGeom prst="ellipse">
            <a:avLst/>
          </a:prstGeom>
          <a:solidFill>
            <a:srgbClr val="FFFFFF"/>
          </a:solidFill>
          <a:ln w="9525">
            <a:noFill/>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10243" name="Freeform 11"/>
          <p:cNvSpPr>
            <a:spLocks noEditPoints="1"/>
          </p:cNvSpPr>
          <p:nvPr/>
        </p:nvSpPr>
        <p:spPr>
          <a:xfrm>
            <a:off x="5593754" y="937598"/>
            <a:ext cx="1152075" cy="121713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13E6A"/>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a:ea typeface="微软雅黑"/>
              <a:cs typeface="+mn-cs"/>
            </a:endParaRPr>
          </a:p>
        </p:txBody>
      </p:sp>
      <p:sp>
        <p:nvSpPr>
          <p:cNvPr id="10244" name="Line 12"/>
          <p:cNvSpPr/>
          <p:nvPr/>
        </p:nvSpPr>
        <p:spPr>
          <a:xfrm>
            <a:off x="4194125" y="2740294"/>
            <a:ext cx="3806925" cy="0"/>
          </a:xfrm>
          <a:prstGeom prst="line">
            <a:avLst/>
          </a:prstGeom>
          <a:ln w="12700" cap="flat" cmpd="sng">
            <a:solidFill>
              <a:schemeClr val="bg2"/>
            </a:solidFill>
            <a:prstDash val="solid"/>
            <a:round/>
            <a:headEnd type="none" w="med" len="med"/>
            <a:tailEnd type="none" w="med" len="med"/>
          </a:ln>
        </p:spPr>
      </p:sp>
      <p:sp>
        <p:nvSpPr>
          <p:cNvPr id="10245" name="TextBox 77"/>
          <p:cNvSpPr txBox="1"/>
          <p:nvPr/>
        </p:nvSpPr>
        <p:spPr>
          <a:xfrm>
            <a:off x="4546412" y="3068779"/>
            <a:ext cx="3167413" cy="1445909"/>
          </a:xfrm>
          <a:prstGeom prst="rect">
            <a:avLst/>
          </a:prstGeom>
          <a:noFill/>
          <a:ln w="9525">
            <a:noFill/>
          </a:ln>
        </p:spPr>
        <p:txBody>
          <a:bodyPr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398" b="1"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rPr>
              <a:t>卷积神经网络</a:t>
            </a:r>
          </a:p>
        </p:txBody>
      </p:sp>
      <p:sp>
        <p:nvSpPr>
          <p:cNvPr id="10246" name="Rectangle 14"/>
          <p:cNvSpPr/>
          <p:nvPr/>
        </p:nvSpPr>
        <p:spPr>
          <a:xfrm>
            <a:off x="5631839" y="2256296"/>
            <a:ext cx="931794" cy="399981"/>
          </a:xfrm>
          <a:prstGeom prst="rect">
            <a:avLst/>
          </a:prstGeom>
          <a:noFill/>
          <a:ln w="9525">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99"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rPr>
              <a:t>Part </a:t>
            </a:r>
            <a:r>
              <a:rPr kumimoji="0" lang="en-US" altLang="zh-CN" sz="2599"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rPr>
              <a:t>2</a:t>
            </a:r>
            <a:endParaRPr kumimoji="0" lang="zh-CN" altLang="en-US" sz="2599"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endParaRPr>
          </a:p>
        </p:txBody>
      </p:sp>
      <p:sp>
        <p:nvSpPr>
          <p:cNvPr id="10247" name="Oval 39"/>
          <p:cNvSpPr>
            <a:spLocks noChangeAspect="1"/>
          </p:cNvSpPr>
          <p:nvPr/>
        </p:nvSpPr>
        <p:spPr>
          <a:xfrm>
            <a:off x="2366382" y="5046883"/>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5095" y="92977"/>
            <a:ext cx="2645347" cy="502989"/>
          </a:xfrm>
          <a:prstGeom prst="rect">
            <a:avLst/>
          </a:prstGeom>
        </p:spPr>
      </p:pic>
      <p:sp>
        <p:nvSpPr>
          <p:cNvPr id="20" name="TextBox 83">
            <a:extLst>
              <a:ext uri="{FF2B5EF4-FFF2-40B4-BE49-F238E27FC236}">
                <a16:creationId xmlns:a16="http://schemas.microsoft.com/office/drawing/2014/main" id="{BBAB62EB-2C20-48C7-B97B-CA1A12342FC6}"/>
              </a:ext>
            </a:extLst>
          </p:cNvPr>
          <p:cNvSpPr txBox="1"/>
          <p:nvPr/>
        </p:nvSpPr>
        <p:spPr>
          <a:xfrm>
            <a:off x="2629390" y="4895394"/>
            <a:ext cx="3249658" cy="461665"/>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卷积神经网络的由来</a:t>
            </a:r>
          </a:p>
        </p:txBody>
      </p:sp>
      <p:sp>
        <p:nvSpPr>
          <p:cNvPr id="22" name="Oval 39">
            <a:extLst>
              <a:ext uri="{FF2B5EF4-FFF2-40B4-BE49-F238E27FC236}">
                <a16:creationId xmlns:a16="http://schemas.microsoft.com/office/drawing/2014/main" id="{52FAF592-0D28-44CC-9C4D-A7D31850BFAA}"/>
              </a:ext>
            </a:extLst>
          </p:cNvPr>
          <p:cNvSpPr>
            <a:spLocks noChangeAspect="1"/>
          </p:cNvSpPr>
          <p:nvPr/>
        </p:nvSpPr>
        <p:spPr>
          <a:xfrm>
            <a:off x="2371697" y="5544522"/>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3" name="TextBox 83">
            <a:extLst>
              <a:ext uri="{FF2B5EF4-FFF2-40B4-BE49-F238E27FC236}">
                <a16:creationId xmlns:a16="http://schemas.microsoft.com/office/drawing/2014/main" id="{C807C69D-D306-4588-9418-4A808C231BFA}"/>
              </a:ext>
            </a:extLst>
          </p:cNvPr>
          <p:cNvSpPr txBox="1"/>
          <p:nvPr/>
        </p:nvSpPr>
        <p:spPr>
          <a:xfrm>
            <a:off x="2634705" y="5393033"/>
            <a:ext cx="3118840" cy="461665"/>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FFFF"/>
                </a:solidFill>
                <a:latin typeface="微软雅黑" panose="020B0503020204020204" pitchFamily="34" charset="-122"/>
                <a:ea typeface="微软雅黑" panose="020B0503020204020204" pitchFamily="34" charset="-122"/>
              </a:rPr>
              <a:t>卷积神经网络的作用</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Oval 39">
            <a:extLst>
              <a:ext uri="{FF2B5EF4-FFF2-40B4-BE49-F238E27FC236}">
                <a16:creationId xmlns:a16="http://schemas.microsoft.com/office/drawing/2014/main" id="{C053BE34-C413-4B62-B64E-B3728D4DF615}"/>
              </a:ext>
            </a:extLst>
          </p:cNvPr>
          <p:cNvSpPr>
            <a:spLocks noChangeAspect="1"/>
          </p:cNvSpPr>
          <p:nvPr/>
        </p:nvSpPr>
        <p:spPr>
          <a:xfrm>
            <a:off x="2366382" y="6042161"/>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3" name="TextBox 83">
            <a:extLst>
              <a:ext uri="{FF2B5EF4-FFF2-40B4-BE49-F238E27FC236}">
                <a16:creationId xmlns:a16="http://schemas.microsoft.com/office/drawing/2014/main" id="{AFF59DDD-8983-475E-8F0C-468713CE60C6}"/>
              </a:ext>
            </a:extLst>
          </p:cNvPr>
          <p:cNvSpPr txBox="1"/>
          <p:nvPr/>
        </p:nvSpPr>
        <p:spPr>
          <a:xfrm>
            <a:off x="2629390" y="5890672"/>
            <a:ext cx="3118840" cy="461665"/>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FFFF"/>
                </a:solidFill>
                <a:latin typeface="微软雅黑" panose="020B0503020204020204" pitchFamily="34" charset="-122"/>
                <a:ea typeface="微软雅黑" panose="020B0503020204020204" pitchFamily="34" charset="-122"/>
              </a:rPr>
              <a:t>局部相关性</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Oval 39">
            <a:extLst>
              <a:ext uri="{FF2B5EF4-FFF2-40B4-BE49-F238E27FC236}">
                <a16:creationId xmlns:a16="http://schemas.microsoft.com/office/drawing/2014/main" id="{173838DD-5DDD-4CCA-8616-81DA0BAE765A}"/>
              </a:ext>
            </a:extLst>
          </p:cNvPr>
          <p:cNvSpPr>
            <a:spLocks noChangeAspect="1"/>
          </p:cNvSpPr>
          <p:nvPr/>
        </p:nvSpPr>
        <p:spPr>
          <a:xfrm>
            <a:off x="7090782" y="4979288"/>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5" name="TextBox 83">
            <a:extLst>
              <a:ext uri="{FF2B5EF4-FFF2-40B4-BE49-F238E27FC236}">
                <a16:creationId xmlns:a16="http://schemas.microsoft.com/office/drawing/2014/main" id="{96568AEB-F3FA-4DD0-A675-27E42A843762}"/>
              </a:ext>
            </a:extLst>
          </p:cNvPr>
          <p:cNvSpPr txBox="1"/>
          <p:nvPr/>
        </p:nvSpPr>
        <p:spPr>
          <a:xfrm>
            <a:off x="7293696" y="4827799"/>
            <a:ext cx="3249658" cy="461665"/>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权值共享</a:t>
            </a:r>
          </a:p>
        </p:txBody>
      </p:sp>
      <p:sp>
        <p:nvSpPr>
          <p:cNvPr id="16" name="Oval 39">
            <a:extLst>
              <a:ext uri="{FF2B5EF4-FFF2-40B4-BE49-F238E27FC236}">
                <a16:creationId xmlns:a16="http://schemas.microsoft.com/office/drawing/2014/main" id="{F994A2BC-90BF-4E2A-9F5B-5F4401FB27A5}"/>
              </a:ext>
            </a:extLst>
          </p:cNvPr>
          <p:cNvSpPr>
            <a:spLocks noChangeAspect="1"/>
          </p:cNvSpPr>
          <p:nvPr/>
        </p:nvSpPr>
        <p:spPr>
          <a:xfrm>
            <a:off x="7096097" y="5476927"/>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7" name="TextBox 83">
            <a:extLst>
              <a:ext uri="{FF2B5EF4-FFF2-40B4-BE49-F238E27FC236}">
                <a16:creationId xmlns:a16="http://schemas.microsoft.com/office/drawing/2014/main" id="{8CB7E2E0-0D21-4884-8088-9B331311492F}"/>
              </a:ext>
            </a:extLst>
          </p:cNvPr>
          <p:cNvSpPr txBox="1"/>
          <p:nvPr/>
        </p:nvSpPr>
        <p:spPr>
          <a:xfrm>
            <a:off x="7359105" y="5325438"/>
            <a:ext cx="3118840" cy="461665"/>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FFFF"/>
                </a:solidFill>
                <a:latin typeface="微软雅黑" panose="020B0503020204020204" pitchFamily="34" charset="-122"/>
                <a:ea typeface="微软雅黑" panose="020B0503020204020204" pitchFamily="34" charset="-122"/>
              </a:rPr>
              <a:t>卷积</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Oval 39">
            <a:extLst>
              <a:ext uri="{FF2B5EF4-FFF2-40B4-BE49-F238E27FC236}">
                <a16:creationId xmlns:a16="http://schemas.microsoft.com/office/drawing/2014/main" id="{B8F6ADBE-8A9E-4313-A667-BC347DBBDE5C}"/>
              </a:ext>
            </a:extLst>
          </p:cNvPr>
          <p:cNvSpPr>
            <a:spLocks noChangeAspect="1"/>
          </p:cNvSpPr>
          <p:nvPr/>
        </p:nvSpPr>
        <p:spPr>
          <a:xfrm>
            <a:off x="7090782" y="5974566"/>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1" name="TextBox 83">
            <a:extLst>
              <a:ext uri="{FF2B5EF4-FFF2-40B4-BE49-F238E27FC236}">
                <a16:creationId xmlns:a16="http://schemas.microsoft.com/office/drawing/2014/main" id="{6E4F0AC2-5AA3-4715-B2C1-E807D9DAB1EB}"/>
              </a:ext>
            </a:extLst>
          </p:cNvPr>
          <p:cNvSpPr txBox="1"/>
          <p:nvPr/>
        </p:nvSpPr>
        <p:spPr>
          <a:xfrm>
            <a:off x="7353790" y="5823077"/>
            <a:ext cx="3118840" cy="461665"/>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FFFF"/>
                </a:solidFill>
                <a:latin typeface="微软雅黑" panose="020B0503020204020204" pitchFamily="34" charset="-122"/>
                <a:ea typeface="微软雅黑" panose="020B0503020204020204" pitchFamily="34" charset="-122"/>
              </a:rPr>
              <a:t>经典技术与网络</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20448582"/>
      </p:ext>
    </p:extLst>
  </p:cSld>
  <p:clrMapOvr>
    <a:masterClrMapping/>
  </p:clrMapOvr>
  <p:transition advTm="8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p:cTn id="11" dur="400" fill="hold"/>
                                        <p:tgtEl>
                                          <p:spTgt spid="10243"/>
                                        </p:tgtEl>
                                        <p:attrNameLst>
                                          <p:attrName>ppt_w</p:attrName>
                                        </p:attrNameLst>
                                      </p:cBhvr>
                                      <p:tavLst>
                                        <p:tav tm="0">
                                          <p:val>
                                            <p:fltVal val="0"/>
                                          </p:val>
                                        </p:tav>
                                        <p:tav tm="100000">
                                          <p:val>
                                            <p:strVal val="#ppt_w"/>
                                          </p:val>
                                        </p:tav>
                                      </p:tavLst>
                                    </p:anim>
                                    <p:anim calcmode="lin" valueType="num">
                                      <p:cBhvr>
                                        <p:cTn id="12" dur="400" fill="hold"/>
                                        <p:tgtEl>
                                          <p:spTgt spid="10243"/>
                                        </p:tgtEl>
                                        <p:attrNameLst>
                                          <p:attrName>ppt_h</p:attrName>
                                        </p:attrNameLst>
                                      </p:cBhvr>
                                      <p:tavLst>
                                        <p:tav tm="0">
                                          <p:val>
                                            <p:fltVal val="0"/>
                                          </p:val>
                                        </p:tav>
                                        <p:tav tm="100000">
                                          <p:val>
                                            <p:strVal val="#ppt_h"/>
                                          </p:val>
                                        </p:tav>
                                      </p:tavLst>
                                    </p:anim>
                                    <p:anim calcmode="lin" valueType="num">
                                      <p:cBhvr>
                                        <p:cTn id="13" dur="400" fill="hold"/>
                                        <p:tgtEl>
                                          <p:spTgt spid="10243"/>
                                        </p:tgtEl>
                                        <p:attrNameLst>
                                          <p:attrName>style.rotation</p:attrName>
                                        </p:attrNameLst>
                                      </p:cBhvr>
                                      <p:tavLst>
                                        <p:tav tm="0">
                                          <p:val>
                                            <p:fltVal val="90"/>
                                          </p:val>
                                        </p:tav>
                                        <p:tav tm="100000">
                                          <p:val>
                                            <p:fltVal val="0"/>
                                          </p:val>
                                        </p:tav>
                                      </p:tavLst>
                                    </p:anim>
                                    <p:animEffect transition="in" filter="fade">
                                      <p:cBhvr>
                                        <p:cTn id="14" dur="400"/>
                                        <p:tgtEl>
                                          <p:spTgt spid="10243"/>
                                        </p:tgtEl>
                                      </p:cBhvr>
                                    </p:animEffect>
                                  </p:childTnLst>
                                </p:cTn>
                              </p:par>
                            </p:childTnLst>
                          </p:cTn>
                        </p:par>
                        <p:par>
                          <p:cTn id="15" fill="hold">
                            <p:stCondLst>
                              <p:cond delay="2500"/>
                            </p:stCondLst>
                            <p:childTnLst>
                              <p:par>
                                <p:cTn id="16" presetID="16" presetClass="entr" presetSubtype="21" fill="hold" nodeType="afterEffect">
                                  <p:stCondLst>
                                    <p:cond delay="0"/>
                                  </p:stCondLst>
                                  <p:childTnLst>
                                    <p:set>
                                      <p:cBhvr>
                                        <p:cTn id="17" dur="1" fill="hold">
                                          <p:stCondLst>
                                            <p:cond delay="0"/>
                                          </p:stCondLst>
                                        </p:cTn>
                                        <p:tgtEl>
                                          <p:spTgt spid="10244"/>
                                        </p:tgtEl>
                                        <p:attrNameLst>
                                          <p:attrName>style.visibility</p:attrName>
                                        </p:attrNameLst>
                                      </p:cBhvr>
                                      <p:to>
                                        <p:strVal val="visible"/>
                                      </p:to>
                                    </p:set>
                                    <p:animEffect transition="in" filter="barn(inVertical)">
                                      <p:cBhvr>
                                        <p:cTn id="18" dur="500"/>
                                        <p:tgtEl>
                                          <p:spTgt spid="10244"/>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10245"/>
                                        </p:tgtEl>
                                        <p:attrNameLst>
                                          <p:attrName>style.visibility</p:attrName>
                                        </p:attrNameLst>
                                      </p:cBhvr>
                                      <p:to>
                                        <p:strVal val="visible"/>
                                      </p:to>
                                    </p:set>
                                    <p:animEffect transition="in" filter="wipe(up)">
                                      <p:cBhvr>
                                        <p:cTn id="22" dur="500"/>
                                        <p:tgtEl>
                                          <p:spTgt spid="1024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246"/>
                                        </p:tgtEl>
                                        <p:attrNameLst>
                                          <p:attrName>style.visibility</p:attrName>
                                        </p:attrNameLst>
                                      </p:cBhvr>
                                      <p:to>
                                        <p:strVal val="visible"/>
                                      </p:to>
                                    </p:set>
                                    <p:animEffect transition="in" filter="wipe(down)">
                                      <p:cBhvr>
                                        <p:cTn id="25" dur="500"/>
                                        <p:tgtEl>
                                          <p:spTgt spid="10246"/>
                                        </p:tgtEl>
                                      </p:cBhvr>
                                    </p:animEffect>
                                  </p:childTnLst>
                                </p:cTn>
                              </p:par>
                            </p:childTnLst>
                          </p:cTn>
                        </p:par>
                        <p:par>
                          <p:cTn id="26" fill="hold">
                            <p:stCondLst>
                              <p:cond delay="3500"/>
                            </p:stCondLst>
                            <p:childTnLst>
                              <p:par>
                                <p:cTn id="27" presetID="2" presetClass="entr" presetSubtype="12" fill="hold" grpId="0" nodeType="afterEffect">
                                  <p:stCondLst>
                                    <p:cond delay="0"/>
                                  </p:stCondLst>
                                  <p:childTnLst>
                                    <p:set>
                                      <p:cBhvr>
                                        <p:cTn id="28" dur="1" fill="hold">
                                          <p:stCondLst>
                                            <p:cond delay="0"/>
                                          </p:stCondLst>
                                        </p:cTn>
                                        <p:tgtEl>
                                          <p:spTgt spid="10247"/>
                                        </p:tgtEl>
                                        <p:attrNameLst>
                                          <p:attrName>style.visibility</p:attrName>
                                        </p:attrNameLst>
                                      </p:cBhvr>
                                      <p:to>
                                        <p:strVal val="visible"/>
                                      </p:to>
                                    </p:set>
                                    <p:anim calcmode="lin" valueType="num">
                                      <p:cBhvr additive="base">
                                        <p:cTn id="29" dur="500" fill="hold"/>
                                        <p:tgtEl>
                                          <p:spTgt spid="10247"/>
                                        </p:tgtEl>
                                        <p:attrNameLst>
                                          <p:attrName>ppt_x</p:attrName>
                                        </p:attrNameLst>
                                      </p:cBhvr>
                                      <p:tavLst>
                                        <p:tav tm="0">
                                          <p:val>
                                            <p:strVal val="0-#ppt_w/2"/>
                                          </p:val>
                                        </p:tav>
                                        <p:tav tm="100000">
                                          <p:val>
                                            <p:strVal val="#ppt_x"/>
                                          </p:val>
                                        </p:tav>
                                      </p:tavLst>
                                    </p:anim>
                                    <p:anim calcmode="lin" valueType="num">
                                      <p:cBhvr additive="base">
                                        <p:cTn id="30" dur="500" fill="hold"/>
                                        <p:tgtEl>
                                          <p:spTgt spid="10247"/>
                                        </p:tgtEl>
                                        <p:attrNameLst>
                                          <p:attrName>ppt_y</p:attrName>
                                        </p:attrNameLst>
                                      </p:cBhvr>
                                      <p:tavLst>
                                        <p:tav tm="0">
                                          <p:val>
                                            <p:strVal val="1+#ppt_h/2"/>
                                          </p:val>
                                        </p:tav>
                                        <p:tav tm="100000">
                                          <p:val>
                                            <p:strVal val="#ppt_y"/>
                                          </p:val>
                                        </p:tav>
                                      </p:tavLst>
                                    </p:anim>
                                  </p:childTnLst>
                                </p:cTn>
                              </p:par>
                            </p:childTnLst>
                          </p:cTn>
                        </p:par>
                        <p:par>
                          <p:cTn id="31" fill="hold">
                            <p:stCondLst>
                              <p:cond delay="400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4500"/>
                            </p:stCondLst>
                            <p:childTnLst>
                              <p:par>
                                <p:cTn id="36" presetID="2" presetClass="entr" presetSubtype="12"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0-#ppt_w/2"/>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500"/>
                            </p:stCondLst>
                            <p:childTnLst>
                              <p:par>
                                <p:cTn id="45" presetID="2" presetClass="entr" presetSubtype="12"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par>
                          <p:cTn id="49" fill="hold">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par>
                          <p:cTn id="53" fill="hold">
                            <p:stCondLst>
                              <p:cond delay="6500"/>
                            </p:stCondLst>
                            <p:childTnLst>
                              <p:par>
                                <p:cTn id="54" presetID="2" presetClass="entr" presetSubtype="12"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0-#ppt_w/2"/>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childTnLst>
                          </p:cTn>
                        </p:par>
                        <p:par>
                          <p:cTn id="58" fill="hold">
                            <p:stCondLst>
                              <p:cond delay="7000"/>
                            </p:stCondLst>
                            <p:childTnLst>
                              <p:par>
                                <p:cTn id="59" presetID="22" presetClass="entr" presetSubtype="8"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childTnLst>
                          </p:cTn>
                        </p:par>
                        <p:par>
                          <p:cTn id="62" fill="hold">
                            <p:stCondLst>
                              <p:cond delay="7500"/>
                            </p:stCondLst>
                            <p:childTnLst>
                              <p:par>
                                <p:cTn id="63" presetID="2" presetClass="entr" presetSubtype="12"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0-#ppt_w/2"/>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par>
                          <p:cTn id="67" fill="hold">
                            <p:stCondLst>
                              <p:cond delay="8000"/>
                            </p:stCondLst>
                            <p:childTnLst>
                              <p:par>
                                <p:cTn id="68" presetID="22" presetClass="entr" presetSubtype="8"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childTnLst>
                          </p:cTn>
                        </p:par>
                        <p:par>
                          <p:cTn id="71" fill="hold">
                            <p:stCondLst>
                              <p:cond delay="8500"/>
                            </p:stCondLst>
                            <p:childTnLst>
                              <p:par>
                                <p:cTn id="72" presetID="2" presetClass="entr" presetSubtype="12"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additive="base">
                                        <p:cTn id="74" dur="500" fill="hold"/>
                                        <p:tgtEl>
                                          <p:spTgt spid="18"/>
                                        </p:tgtEl>
                                        <p:attrNameLst>
                                          <p:attrName>ppt_x</p:attrName>
                                        </p:attrNameLst>
                                      </p:cBhvr>
                                      <p:tavLst>
                                        <p:tav tm="0">
                                          <p:val>
                                            <p:strVal val="0-#ppt_w/2"/>
                                          </p:val>
                                        </p:tav>
                                        <p:tav tm="100000">
                                          <p:val>
                                            <p:strVal val="#ppt_x"/>
                                          </p:val>
                                        </p:tav>
                                      </p:tavLst>
                                    </p:anim>
                                    <p:anim calcmode="lin" valueType="num">
                                      <p:cBhvr additive="base">
                                        <p:cTn id="75" dur="500" fill="hold"/>
                                        <p:tgtEl>
                                          <p:spTgt spid="18"/>
                                        </p:tgtEl>
                                        <p:attrNameLst>
                                          <p:attrName>ppt_y</p:attrName>
                                        </p:attrNameLst>
                                      </p:cBhvr>
                                      <p:tavLst>
                                        <p:tav tm="0">
                                          <p:val>
                                            <p:strVal val="1+#ppt_h/2"/>
                                          </p:val>
                                        </p:tav>
                                        <p:tav tm="100000">
                                          <p:val>
                                            <p:strVal val="#ppt_y"/>
                                          </p:val>
                                        </p:tav>
                                      </p:tavLst>
                                    </p:anim>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5" grpId="0"/>
      <p:bldP spid="10246" grpId="0"/>
      <p:bldP spid="10247" grpId="0" animBg="1"/>
      <p:bldP spid="20" grpId="0"/>
      <p:bldP spid="22" grpId="0" animBg="1"/>
      <p:bldP spid="23" grpId="0"/>
      <p:bldP spid="12" grpId="0" animBg="1"/>
      <p:bldP spid="13" grpId="0"/>
      <p:bldP spid="14" grpId="0" animBg="1"/>
      <p:bldP spid="15" grpId="0"/>
      <p:bldP spid="16" grpId="0" animBg="1"/>
      <p:bldP spid="17" grpId="0"/>
      <p:bldP spid="18"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7"/>
          <p:cNvSpPr txBox="1"/>
          <p:nvPr/>
        </p:nvSpPr>
        <p:spPr>
          <a:xfrm>
            <a:off x="1012430" y="177483"/>
            <a:ext cx="3647152"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卷积神经网络的由来</a:t>
            </a:r>
          </a:p>
        </p:txBody>
      </p:sp>
      <p:sp>
        <p:nvSpPr>
          <p:cNvPr id="19459"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9460" name="Freeform 13"/>
          <p:cNvSpPr/>
          <p:nvPr/>
        </p:nvSpPr>
        <p:spPr>
          <a:xfrm>
            <a:off x="9935457" y="2349922"/>
            <a:ext cx="918803" cy="2637395"/>
          </a:xfrm>
          <a:custGeom>
            <a:avLst/>
            <a:gdLst/>
            <a:ahLst/>
            <a:cxnLst>
              <a:cxn ang="0">
                <a:pos x="2147483647" y="2147483647"/>
              </a:cxn>
              <a:cxn ang="0">
                <a:pos x="2147483647" y="2147483647"/>
              </a:cxn>
              <a:cxn ang="0">
                <a:pos x="0" y="2147483647"/>
              </a:cxn>
              <a:cxn ang="0">
                <a:pos x="0" y="0"/>
              </a:cxn>
              <a:cxn ang="0">
                <a:pos x="2147483647" y="2147483647"/>
              </a:cxn>
            </a:cxnLst>
            <a:rect l="0" t="0" r="0" b="0"/>
            <a:pathLst>
              <a:path w="1141" h="3278">
                <a:moveTo>
                  <a:pt x="1141" y="1140"/>
                </a:moveTo>
                <a:lnTo>
                  <a:pt x="1141" y="2138"/>
                </a:lnTo>
                <a:lnTo>
                  <a:pt x="0" y="3278"/>
                </a:lnTo>
                <a:lnTo>
                  <a:pt x="0" y="0"/>
                </a:lnTo>
                <a:lnTo>
                  <a:pt x="1141" y="1140"/>
                </a:lnTo>
                <a:close/>
              </a:path>
            </a:pathLst>
          </a:custGeom>
          <a:solidFill>
            <a:schemeClr val="accent1"/>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9461" name="Freeform 14"/>
          <p:cNvSpPr/>
          <p:nvPr/>
        </p:nvSpPr>
        <p:spPr>
          <a:xfrm>
            <a:off x="964823" y="3906651"/>
            <a:ext cx="9889437" cy="124411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2147483647"/>
              </a:cxn>
            </a:cxnLst>
            <a:rect l="0" t="0" r="0" b="0"/>
            <a:pathLst>
              <a:path w="12294" h="1546">
                <a:moveTo>
                  <a:pt x="523" y="203"/>
                </a:moveTo>
                <a:lnTo>
                  <a:pt x="12294" y="203"/>
                </a:lnTo>
                <a:lnTo>
                  <a:pt x="11153" y="1343"/>
                </a:lnTo>
                <a:lnTo>
                  <a:pt x="523" y="1343"/>
                </a:lnTo>
                <a:lnTo>
                  <a:pt x="523" y="1546"/>
                </a:lnTo>
                <a:lnTo>
                  <a:pt x="261" y="1159"/>
                </a:lnTo>
                <a:lnTo>
                  <a:pt x="0" y="773"/>
                </a:lnTo>
                <a:lnTo>
                  <a:pt x="261" y="387"/>
                </a:lnTo>
                <a:lnTo>
                  <a:pt x="523" y="0"/>
                </a:lnTo>
                <a:lnTo>
                  <a:pt x="523" y="203"/>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9462" name="Freeform 15"/>
          <p:cNvSpPr/>
          <p:nvPr/>
        </p:nvSpPr>
        <p:spPr>
          <a:xfrm>
            <a:off x="974345" y="2349922"/>
            <a:ext cx="9879916" cy="915630"/>
          </a:xfrm>
          <a:custGeom>
            <a:avLst/>
            <a:gdLst/>
            <a:ahLst/>
            <a:cxnLst>
              <a:cxn ang="0">
                <a:pos x="0" y="0"/>
              </a:cxn>
              <a:cxn ang="0">
                <a:pos x="2147483647" y="0"/>
              </a:cxn>
              <a:cxn ang="0">
                <a:pos x="2147483647" y="2147483647"/>
              </a:cxn>
              <a:cxn ang="0">
                <a:pos x="0" y="2147483647"/>
              </a:cxn>
              <a:cxn ang="0">
                <a:pos x="2147483647" y="2147483647"/>
              </a:cxn>
              <a:cxn ang="0">
                <a:pos x="0" y="0"/>
              </a:cxn>
            </a:cxnLst>
            <a:rect l="0" t="0" r="0" b="0"/>
            <a:pathLst>
              <a:path w="12281" h="1140">
                <a:moveTo>
                  <a:pt x="0" y="0"/>
                </a:moveTo>
                <a:lnTo>
                  <a:pt x="11140" y="0"/>
                </a:lnTo>
                <a:lnTo>
                  <a:pt x="12281" y="1140"/>
                </a:lnTo>
                <a:lnTo>
                  <a:pt x="0" y="1140"/>
                </a:lnTo>
                <a:lnTo>
                  <a:pt x="570" y="570"/>
                </a:lnTo>
                <a:lnTo>
                  <a:pt x="0" y="0"/>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9463" name="Oval 17"/>
          <p:cNvSpPr/>
          <p:nvPr/>
        </p:nvSpPr>
        <p:spPr>
          <a:xfrm>
            <a:off x="2286696" y="2553042"/>
            <a:ext cx="509388" cy="507802"/>
          </a:xfrm>
          <a:prstGeom prst="ellipse">
            <a:avLst/>
          </a:prstGeom>
          <a:solidFill>
            <a:schemeClr val="accent2"/>
          </a:solidFill>
          <a:ln w="9525">
            <a:noFill/>
          </a:ln>
        </p:spPr>
        <p:txBody>
          <a:bodyPr anchor="t"/>
          <a:lstStyle/>
          <a:p>
            <a:pPr algn="ctr" defTabSz="914034" fontAlgn="base">
              <a:spcBef>
                <a:spcPct val="0"/>
              </a:spcBef>
              <a:spcAft>
                <a:spcPct val="0"/>
              </a:spcAft>
            </a:pPr>
            <a:r>
              <a:rPr lang="en-US" altLang="zh-CN" sz="1999" b="1" dirty="0">
                <a:solidFill>
                  <a:srgbClr val="009EB0"/>
                </a:solidFill>
                <a:latin typeface="Arial" panose="020B0604020202020204" pitchFamily="34" charset="0"/>
                <a:ea typeface="宋体" panose="02010600030101010101" pitchFamily="2" charset="-122"/>
              </a:rPr>
              <a:t>1</a:t>
            </a:r>
            <a:endParaRPr lang="zh-CN" altLang="en-US" sz="1999" b="1" dirty="0">
              <a:solidFill>
                <a:srgbClr val="009EB0"/>
              </a:solidFill>
              <a:latin typeface="Arial" panose="020B0604020202020204" pitchFamily="34" charset="0"/>
              <a:ea typeface="宋体" panose="02010600030101010101" pitchFamily="2" charset="-122"/>
            </a:endParaRPr>
          </a:p>
        </p:txBody>
      </p:sp>
      <p:sp>
        <p:nvSpPr>
          <p:cNvPr id="19464" name="TextBox 7"/>
          <p:cNvSpPr txBox="1"/>
          <p:nvPr/>
        </p:nvSpPr>
        <p:spPr>
          <a:xfrm>
            <a:off x="1634487" y="1026464"/>
            <a:ext cx="1920125" cy="1322798"/>
          </a:xfrm>
          <a:prstGeom prst="rect">
            <a:avLst/>
          </a:prstGeom>
          <a:noFill/>
          <a:ln w="9525">
            <a:noFill/>
          </a:ln>
        </p:spPr>
        <p:txBody>
          <a:bodyPr wrap="square" anchor="t">
            <a:spAutoFit/>
          </a:bodyPr>
          <a:lstStyle/>
          <a:p>
            <a:pPr algn="just" defTabSz="914034" fontAlgn="base">
              <a:spcBef>
                <a:spcPct val="0"/>
              </a:spcBef>
              <a:spcAft>
                <a:spcPct val="0"/>
              </a:spcAft>
            </a:pPr>
            <a:r>
              <a:rPr lang="en-US" altLang="zh-CN" sz="1599" dirty="0">
                <a:solidFill>
                  <a:srgbClr val="292929"/>
                </a:solidFill>
                <a:latin typeface="微软雅黑" panose="020B0503020204020204" pitchFamily="34" charset="-122"/>
                <a:ea typeface="微软雅黑" panose="020B0503020204020204" pitchFamily="34" charset="-122"/>
              </a:rPr>
              <a:t>20</a:t>
            </a:r>
            <a:r>
              <a:rPr lang="zh-CN" altLang="en-US" sz="1599" dirty="0">
                <a:solidFill>
                  <a:srgbClr val="292929"/>
                </a:solidFill>
                <a:latin typeface="微软雅黑" panose="020B0503020204020204" pitchFamily="34" charset="-122"/>
                <a:ea typeface="微软雅黑" panose="020B0503020204020204" pitchFamily="34" charset="-122"/>
              </a:rPr>
              <a:t>世纪</a:t>
            </a:r>
            <a:r>
              <a:rPr lang="en-US" altLang="zh-CN" sz="1599" dirty="0">
                <a:solidFill>
                  <a:srgbClr val="292929"/>
                </a:solidFill>
                <a:latin typeface="微软雅黑" panose="020B0503020204020204" pitchFamily="34" charset="-122"/>
                <a:ea typeface="微软雅黑" panose="020B0503020204020204" pitchFamily="34" charset="-122"/>
              </a:rPr>
              <a:t>60</a:t>
            </a:r>
            <a:r>
              <a:rPr lang="zh-CN" altLang="en-US" sz="1599" dirty="0">
                <a:solidFill>
                  <a:srgbClr val="292929"/>
                </a:solidFill>
                <a:latin typeface="微软雅黑" panose="020B0503020204020204" pitchFamily="34" charset="-122"/>
                <a:ea typeface="微软雅黑" panose="020B0503020204020204" pitchFamily="34" charset="-122"/>
              </a:rPr>
              <a:t>年代，</a:t>
            </a:r>
            <a:r>
              <a:rPr lang="en-US" altLang="zh-CN" sz="1599" dirty="0">
                <a:solidFill>
                  <a:srgbClr val="292929"/>
                </a:solidFill>
                <a:latin typeface="微软雅黑" panose="020B0503020204020204" pitchFamily="34" charset="-122"/>
                <a:ea typeface="微软雅黑" panose="020B0503020204020204" pitchFamily="34" charset="-122"/>
              </a:rPr>
              <a:t>Hubel</a:t>
            </a:r>
            <a:r>
              <a:rPr lang="zh-CN" altLang="en-US" sz="1599" dirty="0">
                <a:solidFill>
                  <a:srgbClr val="292929"/>
                </a:solidFill>
                <a:latin typeface="微软雅黑" panose="020B0503020204020204" pitchFamily="34" charset="-122"/>
                <a:ea typeface="微软雅黑" panose="020B0503020204020204" pitchFamily="34" charset="-122"/>
              </a:rPr>
              <a:t>等人通过对猫视觉皮层细胞的研究，引入了感受野这个概念</a:t>
            </a:r>
            <a:endParaRPr lang="en-US" altLang="zh-CN" sz="1599" dirty="0">
              <a:solidFill>
                <a:srgbClr val="292929"/>
              </a:solidFill>
              <a:latin typeface="微软雅黑" panose="020B0503020204020204" pitchFamily="34" charset="-122"/>
              <a:ea typeface="微软雅黑" panose="020B0503020204020204" pitchFamily="34" charset="-122"/>
            </a:endParaRPr>
          </a:p>
        </p:txBody>
      </p:sp>
      <p:sp>
        <p:nvSpPr>
          <p:cNvPr id="19465" name="Oval 17"/>
          <p:cNvSpPr/>
          <p:nvPr/>
        </p:nvSpPr>
        <p:spPr>
          <a:xfrm>
            <a:off x="5185925" y="2553042"/>
            <a:ext cx="509389" cy="507802"/>
          </a:xfrm>
          <a:prstGeom prst="ellipse">
            <a:avLst/>
          </a:prstGeom>
          <a:solidFill>
            <a:schemeClr val="accent2"/>
          </a:solidFill>
          <a:ln w="9525">
            <a:noFill/>
          </a:ln>
        </p:spPr>
        <p:txBody>
          <a:bodyPr anchor="t"/>
          <a:lstStyle/>
          <a:p>
            <a:pPr algn="ctr" defTabSz="914034" fontAlgn="base">
              <a:spcBef>
                <a:spcPct val="0"/>
              </a:spcBef>
              <a:spcAft>
                <a:spcPct val="0"/>
              </a:spcAft>
            </a:pPr>
            <a:r>
              <a:rPr lang="en-US" altLang="zh-CN" sz="1999" b="1" dirty="0">
                <a:solidFill>
                  <a:srgbClr val="009EB0"/>
                </a:solidFill>
                <a:latin typeface="Arial" panose="020B0604020202020204" pitchFamily="34" charset="0"/>
                <a:ea typeface="宋体" panose="02010600030101010101" pitchFamily="2" charset="-122"/>
              </a:rPr>
              <a:t>2</a:t>
            </a:r>
            <a:endParaRPr lang="zh-CN" altLang="en-US" sz="1999" b="1" dirty="0">
              <a:solidFill>
                <a:srgbClr val="009EB0"/>
              </a:solidFill>
              <a:latin typeface="Arial" panose="020B0604020202020204" pitchFamily="34" charset="0"/>
              <a:ea typeface="宋体" panose="02010600030101010101" pitchFamily="2" charset="-122"/>
            </a:endParaRPr>
          </a:p>
        </p:txBody>
      </p:sp>
      <p:sp>
        <p:nvSpPr>
          <p:cNvPr id="19466" name="Oval 17"/>
          <p:cNvSpPr/>
          <p:nvPr/>
        </p:nvSpPr>
        <p:spPr>
          <a:xfrm>
            <a:off x="8169259" y="2553042"/>
            <a:ext cx="509389" cy="507802"/>
          </a:xfrm>
          <a:prstGeom prst="ellipse">
            <a:avLst/>
          </a:prstGeom>
          <a:solidFill>
            <a:schemeClr val="accent2"/>
          </a:solidFill>
          <a:ln w="9525">
            <a:noFill/>
          </a:ln>
        </p:spPr>
        <p:txBody>
          <a:bodyPr anchor="t"/>
          <a:lstStyle/>
          <a:p>
            <a:pPr algn="ctr" defTabSz="914034" fontAlgn="base">
              <a:spcBef>
                <a:spcPct val="0"/>
              </a:spcBef>
              <a:spcAft>
                <a:spcPct val="0"/>
              </a:spcAft>
            </a:pPr>
            <a:r>
              <a:rPr lang="en-US" altLang="zh-CN" sz="1999" b="1" dirty="0">
                <a:solidFill>
                  <a:srgbClr val="009EB0"/>
                </a:solidFill>
                <a:latin typeface="Arial" panose="020B0604020202020204" pitchFamily="34" charset="0"/>
                <a:ea typeface="宋体" panose="02010600030101010101" pitchFamily="2" charset="-122"/>
              </a:rPr>
              <a:t>3</a:t>
            </a:r>
            <a:endParaRPr lang="zh-CN" altLang="en-US" sz="1999" b="1" dirty="0">
              <a:solidFill>
                <a:srgbClr val="009EB0"/>
              </a:solidFill>
              <a:latin typeface="Arial" panose="020B0604020202020204" pitchFamily="34" charset="0"/>
              <a:ea typeface="宋体" panose="02010600030101010101" pitchFamily="2" charset="-122"/>
            </a:endParaRPr>
          </a:p>
        </p:txBody>
      </p:sp>
      <p:sp>
        <p:nvSpPr>
          <p:cNvPr id="19467" name="Oval 17"/>
          <p:cNvSpPr/>
          <p:nvPr/>
        </p:nvSpPr>
        <p:spPr>
          <a:xfrm>
            <a:off x="2286696" y="4274807"/>
            <a:ext cx="509388" cy="507802"/>
          </a:xfrm>
          <a:prstGeom prst="ellipse">
            <a:avLst/>
          </a:prstGeom>
          <a:solidFill>
            <a:schemeClr val="accent2"/>
          </a:solidFill>
          <a:ln w="9525">
            <a:noFill/>
          </a:ln>
        </p:spPr>
        <p:txBody>
          <a:bodyPr anchor="t"/>
          <a:lstStyle/>
          <a:p>
            <a:pPr algn="ctr" defTabSz="914034" fontAlgn="base">
              <a:spcBef>
                <a:spcPct val="0"/>
              </a:spcBef>
              <a:spcAft>
                <a:spcPct val="0"/>
              </a:spcAft>
            </a:pPr>
            <a:r>
              <a:rPr lang="en-US" altLang="zh-CN" sz="1999" b="1" dirty="0">
                <a:solidFill>
                  <a:srgbClr val="009EB0"/>
                </a:solidFill>
                <a:latin typeface="Arial" panose="020B0604020202020204" pitchFamily="34" charset="0"/>
                <a:ea typeface="宋体" panose="02010600030101010101" pitchFamily="2" charset="-122"/>
              </a:rPr>
              <a:t>6</a:t>
            </a:r>
            <a:endParaRPr lang="zh-CN" altLang="en-US" sz="1999" b="1" dirty="0">
              <a:solidFill>
                <a:srgbClr val="009EB0"/>
              </a:solidFill>
              <a:latin typeface="Arial" panose="020B0604020202020204" pitchFamily="34" charset="0"/>
              <a:ea typeface="宋体" panose="02010600030101010101" pitchFamily="2" charset="-122"/>
            </a:endParaRPr>
          </a:p>
        </p:txBody>
      </p:sp>
      <p:sp>
        <p:nvSpPr>
          <p:cNvPr id="19468" name="Oval 17"/>
          <p:cNvSpPr/>
          <p:nvPr/>
        </p:nvSpPr>
        <p:spPr>
          <a:xfrm>
            <a:off x="5185925" y="4274807"/>
            <a:ext cx="509389" cy="507802"/>
          </a:xfrm>
          <a:prstGeom prst="ellipse">
            <a:avLst/>
          </a:prstGeom>
          <a:solidFill>
            <a:schemeClr val="accent2"/>
          </a:solidFill>
          <a:ln w="9525">
            <a:noFill/>
          </a:ln>
        </p:spPr>
        <p:txBody>
          <a:bodyPr anchor="t"/>
          <a:lstStyle/>
          <a:p>
            <a:pPr algn="ctr" defTabSz="914034" fontAlgn="base">
              <a:spcBef>
                <a:spcPct val="0"/>
              </a:spcBef>
              <a:spcAft>
                <a:spcPct val="0"/>
              </a:spcAft>
            </a:pPr>
            <a:r>
              <a:rPr lang="en-US" altLang="zh-CN" sz="1999" b="1" dirty="0">
                <a:solidFill>
                  <a:srgbClr val="009EB0"/>
                </a:solidFill>
                <a:latin typeface="Arial" panose="020B0604020202020204" pitchFamily="34" charset="0"/>
                <a:ea typeface="宋体" panose="02010600030101010101" pitchFamily="2" charset="-122"/>
              </a:rPr>
              <a:t>5</a:t>
            </a:r>
            <a:endParaRPr lang="zh-CN" altLang="en-US" sz="1999" b="1" dirty="0">
              <a:solidFill>
                <a:srgbClr val="009EB0"/>
              </a:solidFill>
              <a:latin typeface="Arial" panose="020B0604020202020204" pitchFamily="34" charset="0"/>
              <a:ea typeface="宋体" panose="02010600030101010101" pitchFamily="2" charset="-122"/>
            </a:endParaRPr>
          </a:p>
        </p:txBody>
      </p:sp>
      <p:sp>
        <p:nvSpPr>
          <p:cNvPr id="19469" name="Oval 17"/>
          <p:cNvSpPr/>
          <p:nvPr/>
        </p:nvSpPr>
        <p:spPr>
          <a:xfrm>
            <a:off x="8169259" y="4274807"/>
            <a:ext cx="509389" cy="507802"/>
          </a:xfrm>
          <a:prstGeom prst="ellipse">
            <a:avLst/>
          </a:prstGeom>
          <a:solidFill>
            <a:schemeClr val="accent2"/>
          </a:solidFill>
          <a:ln w="9525">
            <a:noFill/>
          </a:ln>
        </p:spPr>
        <p:txBody>
          <a:bodyPr anchor="t"/>
          <a:lstStyle/>
          <a:p>
            <a:pPr algn="ctr" defTabSz="914034" fontAlgn="base">
              <a:spcBef>
                <a:spcPct val="0"/>
              </a:spcBef>
              <a:spcAft>
                <a:spcPct val="0"/>
              </a:spcAft>
            </a:pPr>
            <a:r>
              <a:rPr lang="en-US" altLang="zh-CN" sz="1999" b="1" dirty="0">
                <a:solidFill>
                  <a:srgbClr val="009EB0"/>
                </a:solidFill>
                <a:latin typeface="Arial" panose="020B0604020202020204" pitchFamily="34" charset="0"/>
                <a:ea typeface="宋体" panose="02010600030101010101" pitchFamily="2" charset="-122"/>
              </a:rPr>
              <a:t>4</a:t>
            </a:r>
            <a:endParaRPr lang="zh-CN" altLang="en-US" sz="1999" b="1" dirty="0">
              <a:solidFill>
                <a:srgbClr val="009EB0"/>
              </a:solidFill>
              <a:latin typeface="Arial" panose="020B0604020202020204" pitchFamily="34" charset="0"/>
              <a:ea typeface="宋体" panose="02010600030101010101" pitchFamily="2" charset="-122"/>
            </a:endParaRPr>
          </a:p>
        </p:txBody>
      </p:sp>
      <p:sp>
        <p:nvSpPr>
          <p:cNvPr id="19470" name="TextBox 14"/>
          <p:cNvSpPr txBox="1"/>
          <p:nvPr/>
        </p:nvSpPr>
        <p:spPr>
          <a:xfrm>
            <a:off x="4106846" y="779443"/>
            <a:ext cx="2892678" cy="1568891"/>
          </a:xfrm>
          <a:prstGeom prst="rect">
            <a:avLst/>
          </a:prstGeom>
          <a:noFill/>
          <a:ln w="9525">
            <a:noFill/>
          </a:ln>
        </p:spPr>
        <p:txBody>
          <a:bodyPr wrap="square" anchor="t">
            <a:spAutoFit/>
          </a:bodyPr>
          <a:lstStyle/>
          <a:p>
            <a:pPr algn="just" defTabSz="914034" fontAlgn="base">
              <a:spcBef>
                <a:spcPct val="0"/>
              </a:spcBef>
              <a:spcAft>
                <a:spcPct val="0"/>
              </a:spcAft>
            </a:pPr>
            <a:r>
              <a:rPr lang="zh-CN" altLang="en-US" sz="1599" dirty="0">
                <a:solidFill>
                  <a:srgbClr val="292929"/>
                </a:solidFill>
                <a:latin typeface="微软雅黑" panose="020B0503020204020204" pitchFamily="34" charset="-122"/>
                <a:ea typeface="微软雅黑" panose="020B0503020204020204" pitchFamily="34" charset="-122"/>
              </a:rPr>
              <a:t>经研究，包括人类在内的多种生物在摄入原始视觉信号之后，会对其进行初步处理和一系列的抽象，因此大脑并不是直接处理原始信息而是处理经抽象得到的特征信息</a:t>
            </a:r>
          </a:p>
        </p:txBody>
      </p:sp>
      <p:sp>
        <p:nvSpPr>
          <p:cNvPr id="19471" name="TextBox 15"/>
          <p:cNvSpPr txBox="1"/>
          <p:nvPr/>
        </p:nvSpPr>
        <p:spPr>
          <a:xfrm>
            <a:off x="7246387" y="1005600"/>
            <a:ext cx="2442206" cy="1322798"/>
          </a:xfrm>
          <a:prstGeom prst="rect">
            <a:avLst/>
          </a:prstGeom>
          <a:noFill/>
          <a:ln w="9525">
            <a:noFill/>
          </a:ln>
        </p:spPr>
        <p:txBody>
          <a:bodyPr wrap="square" anchor="t">
            <a:spAutoFit/>
          </a:bodyPr>
          <a:lstStyle/>
          <a:p>
            <a:pPr algn="just" defTabSz="914034" fontAlgn="base">
              <a:spcBef>
                <a:spcPct val="0"/>
              </a:spcBef>
              <a:spcAft>
                <a:spcPct val="0"/>
              </a:spcAft>
            </a:pPr>
            <a:r>
              <a:rPr lang="zh-CN" altLang="en-US" sz="1599" dirty="0">
                <a:solidFill>
                  <a:srgbClr val="292929"/>
                </a:solidFill>
                <a:latin typeface="微软雅黑" panose="020B0503020204020204" pitchFamily="34" charset="-122"/>
                <a:ea typeface="微软雅黑" panose="020B0503020204020204" pitchFamily="34" charset="-122"/>
              </a:rPr>
              <a:t>到</a:t>
            </a:r>
            <a:r>
              <a:rPr lang="en-US" altLang="zh-CN" sz="1599" dirty="0">
                <a:solidFill>
                  <a:srgbClr val="292929"/>
                </a:solidFill>
                <a:latin typeface="微软雅黑" panose="020B0503020204020204" pitchFamily="34" charset="-122"/>
                <a:ea typeface="微软雅黑" panose="020B0503020204020204" pitchFamily="34" charset="-122"/>
              </a:rPr>
              <a:t>80</a:t>
            </a:r>
            <a:r>
              <a:rPr lang="zh-CN" altLang="en-US" sz="1599" dirty="0">
                <a:solidFill>
                  <a:srgbClr val="292929"/>
                </a:solidFill>
                <a:latin typeface="微软雅黑" panose="020B0503020204020204" pitchFamily="34" charset="-122"/>
                <a:ea typeface="微软雅黑" panose="020B0503020204020204" pitchFamily="34" charset="-122"/>
              </a:rPr>
              <a:t>年代，</a:t>
            </a:r>
            <a:r>
              <a:rPr lang="en-US" altLang="zh-CN" sz="1599" dirty="0">
                <a:solidFill>
                  <a:srgbClr val="292929"/>
                </a:solidFill>
                <a:latin typeface="微软雅黑" panose="020B0503020204020204" pitchFamily="34" charset="-122"/>
                <a:ea typeface="微软雅黑" panose="020B0503020204020204" pitchFamily="34" charset="-122"/>
              </a:rPr>
              <a:t>Fukushima</a:t>
            </a:r>
            <a:r>
              <a:rPr lang="zh-CN" altLang="en-US" sz="1599" dirty="0">
                <a:solidFill>
                  <a:srgbClr val="292929"/>
                </a:solidFill>
                <a:latin typeface="微软雅黑" panose="020B0503020204020204" pitchFamily="34" charset="-122"/>
                <a:ea typeface="微软雅黑" panose="020B0503020204020204" pitchFamily="34" charset="-122"/>
              </a:rPr>
              <a:t>（福岛邦彦）在感受野概念以及人类视觉处理的基础之上提出了神经认知机的概念</a:t>
            </a:r>
          </a:p>
        </p:txBody>
      </p:sp>
      <p:sp>
        <p:nvSpPr>
          <p:cNvPr id="19472" name="TextBox 16"/>
          <p:cNvSpPr txBox="1"/>
          <p:nvPr/>
        </p:nvSpPr>
        <p:spPr>
          <a:xfrm>
            <a:off x="1521921" y="5139595"/>
            <a:ext cx="2145255" cy="1568891"/>
          </a:xfrm>
          <a:prstGeom prst="rect">
            <a:avLst/>
          </a:prstGeom>
          <a:noFill/>
          <a:ln w="9525">
            <a:noFill/>
          </a:ln>
        </p:spPr>
        <p:txBody>
          <a:bodyPr wrap="square" anchor="t">
            <a:spAutoFit/>
          </a:bodyPr>
          <a:lstStyle/>
          <a:p>
            <a:pPr algn="just" defTabSz="914034" fontAlgn="base">
              <a:spcBef>
                <a:spcPct val="0"/>
              </a:spcBef>
              <a:spcAft>
                <a:spcPct val="0"/>
              </a:spcAft>
            </a:pPr>
            <a:r>
              <a:rPr lang="zh-CN" altLang="en-US" sz="1599" dirty="0">
                <a:solidFill>
                  <a:srgbClr val="292929"/>
                </a:solidFill>
                <a:latin typeface="微软雅黑" panose="020B0503020204020204" pitchFamily="34" charset="-122"/>
                <a:ea typeface="微软雅黑" panose="020B0503020204020204" pitchFamily="34" charset="-122"/>
              </a:rPr>
              <a:t>近年来，人们不断在卷积神经网络、图像识别乃至深度学习领域投入大量精力展开研究并取得一系列重要成果</a:t>
            </a:r>
          </a:p>
        </p:txBody>
      </p:sp>
      <p:sp>
        <p:nvSpPr>
          <p:cNvPr id="19473" name="TextBox 17"/>
          <p:cNvSpPr txBox="1"/>
          <p:nvPr/>
        </p:nvSpPr>
        <p:spPr>
          <a:xfrm>
            <a:off x="4317005" y="5150765"/>
            <a:ext cx="2472359" cy="1568891"/>
          </a:xfrm>
          <a:prstGeom prst="rect">
            <a:avLst/>
          </a:prstGeom>
          <a:noFill/>
          <a:ln w="9525">
            <a:noFill/>
          </a:ln>
        </p:spPr>
        <p:txBody>
          <a:bodyPr wrap="square" anchor="t">
            <a:spAutoFit/>
          </a:bodyPr>
          <a:lstStyle/>
          <a:p>
            <a:pPr algn="just" defTabSz="914034" fontAlgn="base">
              <a:spcBef>
                <a:spcPct val="0"/>
              </a:spcBef>
              <a:spcAft>
                <a:spcPct val="0"/>
              </a:spcAft>
            </a:pPr>
            <a:r>
              <a:rPr lang="en-US" altLang="zh-CN" sz="1599" dirty="0">
                <a:solidFill>
                  <a:srgbClr val="292929"/>
                </a:solidFill>
                <a:latin typeface="微软雅黑" panose="020B0503020204020204" pitchFamily="34" charset="-122"/>
                <a:ea typeface="微软雅黑" panose="020B0503020204020204" pitchFamily="34" charset="-122"/>
              </a:rPr>
              <a:t>2012</a:t>
            </a:r>
            <a:r>
              <a:rPr lang="zh-CN" altLang="en-US" sz="1599" dirty="0">
                <a:solidFill>
                  <a:srgbClr val="292929"/>
                </a:solidFill>
                <a:latin typeface="微软雅黑" panose="020B0503020204020204" pitchFamily="34" charset="-122"/>
                <a:ea typeface="微软雅黑" panose="020B0503020204020204" pitchFamily="34" charset="-122"/>
              </a:rPr>
              <a:t>年，</a:t>
            </a:r>
            <a:r>
              <a:rPr lang="en-US" altLang="zh-CN" sz="1599" dirty="0">
                <a:solidFill>
                  <a:srgbClr val="292929"/>
                </a:solidFill>
                <a:latin typeface="微软雅黑" panose="020B0503020204020204" pitchFamily="34" charset="-122"/>
                <a:ea typeface="微软雅黑" panose="020B0503020204020204" pitchFamily="34" charset="-122"/>
              </a:rPr>
              <a:t>Hinton</a:t>
            </a:r>
            <a:r>
              <a:rPr lang="zh-CN" altLang="en-US" sz="1599" dirty="0">
                <a:solidFill>
                  <a:srgbClr val="292929"/>
                </a:solidFill>
                <a:latin typeface="微软雅黑" panose="020B0503020204020204" pitchFamily="34" charset="-122"/>
                <a:ea typeface="微软雅黑" panose="020B0503020204020204" pitchFamily="34" charset="-122"/>
              </a:rPr>
              <a:t>组所提出的</a:t>
            </a:r>
            <a:r>
              <a:rPr lang="en-US" altLang="zh-CN" sz="1599" dirty="0" err="1">
                <a:solidFill>
                  <a:srgbClr val="292929"/>
                </a:solidFill>
                <a:latin typeface="微软雅黑" panose="020B0503020204020204" pitchFamily="34" charset="-122"/>
                <a:ea typeface="微软雅黑" panose="020B0503020204020204" pitchFamily="34" charset="-122"/>
              </a:rPr>
              <a:t>AlexNet</a:t>
            </a:r>
            <a:r>
              <a:rPr lang="zh-CN" altLang="en-US" sz="1599" dirty="0">
                <a:solidFill>
                  <a:srgbClr val="292929"/>
                </a:solidFill>
                <a:latin typeface="微软雅黑" panose="020B0503020204020204" pitchFamily="34" charset="-122"/>
                <a:ea typeface="微软雅黑" panose="020B0503020204020204" pitchFamily="34" charset="-122"/>
              </a:rPr>
              <a:t>引入了全新的深层结构和</a:t>
            </a:r>
            <a:r>
              <a:rPr lang="en-US" altLang="zh-CN" sz="1599" dirty="0">
                <a:solidFill>
                  <a:srgbClr val="292929"/>
                </a:solidFill>
                <a:latin typeface="微软雅黑" panose="020B0503020204020204" pitchFamily="34" charset="-122"/>
                <a:ea typeface="微软雅黑" panose="020B0503020204020204" pitchFamily="34" charset="-122"/>
              </a:rPr>
              <a:t>dropout</a:t>
            </a:r>
            <a:r>
              <a:rPr lang="zh-CN" altLang="en-US" sz="1599" dirty="0">
                <a:solidFill>
                  <a:srgbClr val="292929"/>
                </a:solidFill>
                <a:latin typeface="微软雅黑" panose="020B0503020204020204" pitchFamily="34" charset="-122"/>
                <a:ea typeface="微软雅黑" panose="020B0503020204020204" pitchFamily="34" charset="-122"/>
              </a:rPr>
              <a:t>方法，在当年的</a:t>
            </a:r>
            <a:r>
              <a:rPr lang="en-US" altLang="zh-CN" sz="1599" dirty="0" err="1">
                <a:solidFill>
                  <a:srgbClr val="292929"/>
                </a:solidFill>
                <a:latin typeface="微软雅黑" panose="020B0503020204020204" pitchFamily="34" charset="-122"/>
                <a:ea typeface="微软雅黑" panose="020B0503020204020204" pitchFamily="34" charset="-122"/>
              </a:rPr>
              <a:t>Imagenet</a:t>
            </a:r>
            <a:r>
              <a:rPr lang="zh-CN" altLang="en-US" sz="1599" dirty="0">
                <a:solidFill>
                  <a:srgbClr val="292929"/>
                </a:solidFill>
                <a:latin typeface="微软雅黑" panose="020B0503020204020204" pitchFamily="34" charset="-122"/>
                <a:ea typeface="微软雅黑" panose="020B0503020204020204" pitchFamily="34" charset="-122"/>
              </a:rPr>
              <a:t>图像识别大赛中取得突出成绩</a:t>
            </a:r>
          </a:p>
        </p:txBody>
      </p:sp>
      <p:sp>
        <p:nvSpPr>
          <p:cNvPr id="19474" name="TextBox 18"/>
          <p:cNvSpPr txBox="1"/>
          <p:nvPr/>
        </p:nvSpPr>
        <p:spPr>
          <a:xfrm>
            <a:off x="7326627" y="5150765"/>
            <a:ext cx="2472359" cy="1322798"/>
          </a:xfrm>
          <a:prstGeom prst="rect">
            <a:avLst/>
          </a:prstGeom>
          <a:noFill/>
          <a:ln w="9525">
            <a:noFill/>
          </a:ln>
        </p:spPr>
        <p:txBody>
          <a:bodyPr wrap="square" anchor="t">
            <a:spAutoFit/>
          </a:bodyPr>
          <a:lstStyle/>
          <a:p>
            <a:pPr algn="just" defTabSz="914034" fontAlgn="base">
              <a:spcBef>
                <a:spcPct val="0"/>
              </a:spcBef>
              <a:spcAft>
                <a:spcPct val="0"/>
              </a:spcAft>
            </a:pPr>
            <a:r>
              <a:rPr lang="en-US" altLang="zh-CN" sz="1599" dirty="0">
                <a:solidFill>
                  <a:srgbClr val="292929"/>
                </a:solidFill>
                <a:latin typeface="微软雅黑" panose="020B0503020204020204" pitchFamily="34" charset="-122"/>
                <a:ea typeface="微软雅黑" panose="020B0503020204020204" pitchFamily="34" charset="-122"/>
              </a:rPr>
              <a:t>1998</a:t>
            </a:r>
            <a:r>
              <a:rPr lang="zh-CN" altLang="en-US" sz="1599" dirty="0">
                <a:solidFill>
                  <a:srgbClr val="292929"/>
                </a:solidFill>
                <a:latin typeface="微软雅黑" panose="020B0503020204020204" pitchFamily="34" charset="-122"/>
                <a:ea typeface="微软雅黑" panose="020B0503020204020204" pitchFamily="34" charset="-122"/>
              </a:rPr>
              <a:t>年，</a:t>
            </a:r>
            <a:r>
              <a:rPr lang="en-US" altLang="zh-CN" sz="1599" dirty="0">
                <a:solidFill>
                  <a:srgbClr val="292929"/>
                </a:solidFill>
                <a:latin typeface="微软雅黑" panose="020B0503020204020204" pitchFamily="34" charset="-122"/>
                <a:ea typeface="微软雅黑" panose="020B0503020204020204" pitchFamily="34" charset="-122"/>
              </a:rPr>
              <a:t>Yann </a:t>
            </a:r>
            <a:r>
              <a:rPr lang="en-US" altLang="zh-CN" sz="1599" dirty="0" err="1">
                <a:solidFill>
                  <a:srgbClr val="292929"/>
                </a:solidFill>
                <a:latin typeface="微软雅黑" panose="020B0503020204020204" pitchFamily="34" charset="-122"/>
                <a:ea typeface="微软雅黑" panose="020B0503020204020204" pitchFamily="34" charset="-122"/>
              </a:rPr>
              <a:t>Lecun</a:t>
            </a:r>
            <a:r>
              <a:rPr lang="zh-CN" altLang="en-US" sz="1599" dirty="0">
                <a:solidFill>
                  <a:srgbClr val="292929"/>
                </a:solidFill>
                <a:latin typeface="微软雅黑" panose="020B0503020204020204" pitchFamily="34" charset="-122"/>
                <a:ea typeface="微软雅黑" panose="020B0503020204020204" pitchFamily="34" charset="-122"/>
              </a:rPr>
              <a:t>提出了</a:t>
            </a:r>
            <a:r>
              <a:rPr lang="en-US" altLang="zh-CN" sz="1599" dirty="0">
                <a:solidFill>
                  <a:srgbClr val="292929"/>
                </a:solidFill>
                <a:latin typeface="微软雅黑" panose="020B0503020204020204" pitchFamily="34" charset="-122"/>
                <a:ea typeface="微软雅黑" panose="020B0503020204020204" pitchFamily="34" charset="-122"/>
              </a:rPr>
              <a:t>LeNet-5</a:t>
            </a:r>
            <a:r>
              <a:rPr lang="zh-CN" altLang="en-US" sz="1599" dirty="0">
                <a:solidFill>
                  <a:srgbClr val="292929"/>
                </a:solidFill>
                <a:latin typeface="微软雅黑" panose="020B0503020204020204" pitchFamily="34" charset="-122"/>
                <a:ea typeface="微软雅黑" panose="020B0503020204020204" pitchFamily="34" charset="-122"/>
              </a:rPr>
              <a:t>，将</a:t>
            </a:r>
            <a:r>
              <a:rPr lang="en-US" altLang="zh-CN" sz="1599" dirty="0">
                <a:solidFill>
                  <a:srgbClr val="292929"/>
                </a:solidFill>
                <a:latin typeface="微软雅黑" panose="020B0503020204020204" pitchFamily="34" charset="-122"/>
                <a:ea typeface="微软雅黑" panose="020B0503020204020204" pitchFamily="34" charset="-122"/>
              </a:rPr>
              <a:t>BP</a:t>
            </a:r>
            <a:r>
              <a:rPr lang="zh-CN" altLang="en-US" sz="1599" dirty="0">
                <a:solidFill>
                  <a:srgbClr val="292929"/>
                </a:solidFill>
                <a:latin typeface="微软雅黑" panose="020B0503020204020204" pitchFamily="34" charset="-122"/>
                <a:ea typeface="微软雅黑" panose="020B0503020204020204" pitchFamily="34" charset="-122"/>
              </a:rPr>
              <a:t>算法应用到了</a:t>
            </a:r>
            <a:r>
              <a:rPr lang="en-US" altLang="zh-CN" sz="1599" dirty="0" err="1">
                <a:solidFill>
                  <a:srgbClr val="292929"/>
                </a:solidFill>
                <a:latin typeface="微软雅黑" panose="020B0503020204020204" pitchFamily="34" charset="-122"/>
                <a:ea typeface="微软雅黑" panose="020B0503020204020204" pitchFamily="34" charset="-122"/>
              </a:rPr>
              <a:t>Fukishima</a:t>
            </a:r>
            <a:r>
              <a:rPr lang="zh-CN" altLang="en-US" sz="1599" dirty="0">
                <a:solidFill>
                  <a:srgbClr val="292929"/>
                </a:solidFill>
                <a:latin typeface="微软雅黑" panose="020B0503020204020204" pitchFamily="34" charset="-122"/>
                <a:ea typeface="微软雅黑" panose="020B0503020204020204" pitchFamily="34" charset="-122"/>
              </a:rPr>
              <a:t>提出的网络结构上，形成了当代卷积神经网络的雏形</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p:cTn id="7" dur="300" fill="hold"/>
                                        <p:tgtEl>
                                          <p:spTgt spid="19459"/>
                                        </p:tgtEl>
                                        <p:attrNameLst>
                                          <p:attrName>ppt_w</p:attrName>
                                        </p:attrNameLst>
                                      </p:cBhvr>
                                      <p:tavLst>
                                        <p:tav tm="0">
                                          <p:val>
                                            <p:fltVal val="0"/>
                                          </p:val>
                                        </p:tav>
                                        <p:tav tm="100000">
                                          <p:val>
                                            <p:strVal val="#ppt_w"/>
                                          </p:val>
                                        </p:tav>
                                      </p:tavLst>
                                    </p:anim>
                                    <p:anim calcmode="lin" valueType="num">
                                      <p:cBhvr>
                                        <p:cTn id="8" dur="300" fill="hold"/>
                                        <p:tgtEl>
                                          <p:spTgt spid="19459"/>
                                        </p:tgtEl>
                                        <p:attrNameLst>
                                          <p:attrName>ppt_h</p:attrName>
                                        </p:attrNameLst>
                                      </p:cBhvr>
                                      <p:tavLst>
                                        <p:tav tm="0">
                                          <p:val>
                                            <p:fltVal val="0"/>
                                          </p:val>
                                        </p:tav>
                                        <p:tav tm="100000">
                                          <p:val>
                                            <p:strVal val="#ppt_h"/>
                                          </p:val>
                                        </p:tav>
                                      </p:tavLst>
                                    </p:anim>
                                    <p:anim calcmode="lin" valueType="num">
                                      <p:cBhvr>
                                        <p:cTn id="9" dur="300" fill="hold"/>
                                        <p:tgtEl>
                                          <p:spTgt spid="19459"/>
                                        </p:tgtEl>
                                        <p:attrNameLst>
                                          <p:attrName>style.rotation</p:attrName>
                                        </p:attrNameLst>
                                      </p:cBhvr>
                                      <p:tavLst>
                                        <p:tav tm="0">
                                          <p:val>
                                            <p:fltVal val="90"/>
                                          </p:val>
                                        </p:tav>
                                        <p:tav tm="100000">
                                          <p:val>
                                            <p:fltVal val="0"/>
                                          </p:val>
                                        </p:tav>
                                      </p:tavLst>
                                    </p:anim>
                                    <p:animEffect transition="in" filter="fade">
                                      <p:cBhvr>
                                        <p:cTn id="10" dur="300"/>
                                        <p:tgtEl>
                                          <p:spTgt spid="19459"/>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9458"/>
                                        </p:tgtEl>
                                        <p:attrNameLst>
                                          <p:attrName>style.visibility</p:attrName>
                                        </p:attrNameLst>
                                      </p:cBhvr>
                                      <p:to>
                                        <p:strVal val="visible"/>
                                      </p:to>
                                    </p:set>
                                    <p:anim calcmode="lin" valueType="num">
                                      <p:cBhvr>
                                        <p:cTn id="14" dur="400" fill="hold"/>
                                        <p:tgtEl>
                                          <p:spTgt spid="19458"/>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9458"/>
                                        </p:tgtEl>
                                        <p:attrNameLst>
                                          <p:attrName>ppt_y</p:attrName>
                                        </p:attrNameLst>
                                      </p:cBhvr>
                                      <p:tavLst>
                                        <p:tav tm="0">
                                          <p:val>
                                            <p:strVal val="#ppt_y"/>
                                          </p:val>
                                        </p:tav>
                                        <p:tav tm="100000">
                                          <p:val>
                                            <p:strVal val="#ppt_y"/>
                                          </p:val>
                                        </p:tav>
                                      </p:tavLst>
                                    </p:anim>
                                    <p:anim calcmode="lin" valueType="num">
                                      <p:cBhvr>
                                        <p:cTn id="16" dur="400" fill="hold"/>
                                        <p:tgtEl>
                                          <p:spTgt spid="19458"/>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945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9458"/>
                                        </p:tgtEl>
                                      </p:cBhvr>
                                    </p:animEffect>
                                  </p:childTnLst>
                                </p:cTn>
                              </p:par>
                            </p:childTnLst>
                          </p:cTn>
                        </p:par>
                        <p:par>
                          <p:cTn id="19" fill="hold">
                            <p:stCondLst>
                              <p:cond delay="1020"/>
                            </p:stCondLst>
                            <p:childTnLst>
                              <p:par>
                                <p:cTn id="20" presetID="22" presetClass="entr" presetSubtype="8" fill="hold" nodeType="afterEffect">
                                  <p:stCondLst>
                                    <p:cond delay="0"/>
                                  </p:stCondLst>
                                  <p:childTnLst>
                                    <p:set>
                                      <p:cBhvr>
                                        <p:cTn id="21" dur="1" fill="hold">
                                          <p:stCondLst>
                                            <p:cond delay="0"/>
                                          </p:stCondLst>
                                        </p:cTn>
                                        <p:tgtEl>
                                          <p:spTgt spid="19462"/>
                                        </p:tgtEl>
                                        <p:attrNameLst>
                                          <p:attrName>style.visibility</p:attrName>
                                        </p:attrNameLst>
                                      </p:cBhvr>
                                      <p:to>
                                        <p:strVal val="visible"/>
                                      </p:to>
                                    </p:set>
                                    <p:animEffect transition="in" filter="wipe(left)">
                                      <p:cBhvr>
                                        <p:cTn id="22" dur="1000"/>
                                        <p:tgtEl>
                                          <p:spTgt spid="19462"/>
                                        </p:tgtEl>
                                      </p:cBhvr>
                                    </p:animEffect>
                                  </p:childTnLst>
                                </p:cTn>
                              </p:par>
                            </p:childTnLst>
                          </p:cTn>
                        </p:par>
                        <p:par>
                          <p:cTn id="23" fill="hold">
                            <p:stCondLst>
                              <p:cond delay="2020"/>
                            </p:stCondLst>
                            <p:childTnLst>
                              <p:par>
                                <p:cTn id="24" presetID="22" presetClass="entr" presetSubtype="1" fill="hold" nodeType="afterEffect">
                                  <p:stCondLst>
                                    <p:cond delay="0"/>
                                  </p:stCondLst>
                                  <p:childTnLst>
                                    <p:set>
                                      <p:cBhvr>
                                        <p:cTn id="25" dur="1" fill="hold">
                                          <p:stCondLst>
                                            <p:cond delay="0"/>
                                          </p:stCondLst>
                                        </p:cTn>
                                        <p:tgtEl>
                                          <p:spTgt spid="19460"/>
                                        </p:tgtEl>
                                        <p:attrNameLst>
                                          <p:attrName>style.visibility</p:attrName>
                                        </p:attrNameLst>
                                      </p:cBhvr>
                                      <p:to>
                                        <p:strVal val="visible"/>
                                      </p:to>
                                    </p:set>
                                    <p:animEffect transition="in" filter="wipe(up)">
                                      <p:cBhvr>
                                        <p:cTn id="26" dur="500"/>
                                        <p:tgtEl>
                                          <p:spTgt spid="19460"/>
                                        </p:tgtEl>
                                      </p:cBhvr>
                                    </p:animEffect>
                                  </p:childTnLst>
                                </p:cTn>
                              </p:par>
                            </p:childTnLst>
                          </p:cTn>
                        </p:par>
                        <p:par>
                          <p:cTn id="27" fill="hold">
                            <p:stCondLst>
                              <p:cond delay="2520"/>
                            </p:stCondLst>
                            <p:childTnLst>
                              <p:par>
                                <p:cTn id="28" presetID="22" presetClass="entr" presetSubtype="2" fill="hold" nodeType="afterEffect">
                                  <p:stCondLst>
                                    <p:cond delay="0"/>
                                  </p:stCondLst>
                                  <p:childTnLst>
                                    <p:set>
                                      <p:cBhvr>
                                        <p:cTn id="29" dur="1" fill="hold">
                                          <p:stCondLst>
                                            <p:cond delay="0"/>
                                          </p:stCondLst>
                                        </p:cTn>
                                        <p:tgtEl>
                                          <p:spTgt spid="19461"/>
                                        </p:tgtEl>
                                        <p:attrNameLst>
                                          <p:attrName>style.visibility</p:attrName>
                                        </p:attrNameLst>
                                      </p:cBhvr>
                                      <p:to>
                                        <p:strVal val="visible"/>
                                      </p:to>
                                    </p:set>
                                    <p:animEffect transition="in" filter="wipe(right)">
                                      <p:cBhvr>
                                        <p:cTn id="30" dur="1000"/>
                                        <p:tgtEl>
                                          <p:spTgt spid="19461"/>
                                        </p:tgtEl>
                                      </p:cBhvr>
                                    </p:animEffect>
                                  </p:childTnLst>
                                </p:cTn>
                              </p:par>
                            </p:childTnLst>
                          </p:cTn>
                        </p:par>
                        <p:par>
                          <p:cTn id="31" fill="hold">
                            <p:stCondLst>
                              <p:cond delay="3520"/>
                            </p:stCondLst>
                            <p:childTnLst>
                              <p:par>
                                <p:cTn id="32" presetID="2" presetClass="entr" presetSubtype="6" fill="hold" grpId="0" nodeType="afterEffect">
                                  <p:stCondLst>
                                    <p:cond delay="0"/>
                                  </p:stCondLst>
                                  <p:childTnLst>
                                    <p:set>
                                      <p:cBhvr>
                                        <p:cTn id="33" dur="1" fill="hold">
                                          <p:stCondLst>
                                            <p:cond delay="0"/>
                                          </p:stCondLst>
                                        </p:cTn>
                                        <p:tgtEl>
                                          <p:spTgt spid="19463"/>
                                        </p:tgtEl>
                                        <p:attrNameLst>
                                          <p:attrName>style.visibility</p:attrName>
                                        </p:attrNameLst>
                                      </p:cBhvr>
                                      <p:to>
                                        <p:strVal val="visible"/>
                                      </p:to>
                                    </p:set>
                                    <p:anim calcmode="lin" valueType="num">
                                      <p:cBhvr additive="base">
                                        <p:cTn id="34" dur="500" fill="hold"/>
                                        <p:tgtEl>
                                          <p:spTgt spid="19463"/>
                                        </p:tgtEl>
                                        <p:attrNameLst>
                                          <p:attrName>ppt_x</p:attrName>
                                        </p:attrNameLst>
                                      </p:cBhvr>
                                      <p:tavLst>
                                        <p:tav tm="0">
                                          <p:val>
                                            <p:strVal val="1+#ppt_w/2"/>
                                          </p:val>
                                        </p:tav>
                                        <p:tav tm="100000">
                                          <p:val>
                                            <p:strVal val="#ppt_x"/>
                                          </p:val>
                                        </p:tav>
                                      </p:tavLst>
                                    </p:anim>
                                    <p:anim calcmode="lin" valueType="num">
                                      <p:cBhvr additive="base">
                                        <p:cTn id="35" dur="500" fill="hold"/>
                                        <p:tgtEl>
                                          <p:spTgt spid="19463"/>
                                        </p:tgtEl>
                                        <p:attrNameLst>
                                          <p:attrName>ppt_y</p:attrName>
                                        </p:attrNameLst>
                                      </p:cBhvr>
                                      <p:tavLst>
                                        <p:tav tm="0">
                                          <p:val>
                                            <p:strVal val="1+#ppt_h/2"/>
                                          </p:val>
                                        </p:tav>
                                        <p:tav tm="100000">
                                          <p:val>
                                            <p:strVal val="#ppt_y"/>
                                          </p:val>
                                        </p:tav>
                                      </p:tavLst>
                                    </p:anim>
                                  </p:childTnLst>
                                </p:cTn>
                              </p:par>
                              <p:par>
                                <p:cTn id="36" presetID="2" presetClass="entr" presetSubtype="6" fill="hold" grpId="0" nodeType="withEffect">
                                  <p:stCondLst>
                                    <p:cond delay="200"/>
                                  </p:stCondLst>
                                  <p:childTnLst>
                                    <p:set>
                                      <p:cBhvr>
                                        <p:cTn id="37" dur="1" fill="hold">
                                          <p:stCondLst>
                                            <p:cond delay="0"/>
                                          </p:stCondLst>
                                        </p:cTn>
                                        <p:tgtEl>
                                          <p:spTgt spid="19465"/>
                                        </p:tgtEl>
                                        <p:attrNameLst>
                                          <p:attrName>style.visibility</p:attrName>
                                        </p:attrNameLst>
                                      </p:cBhvr>
                                      <p:to>
                                        <p:strVal val="visible"/>
                                      </p:to>
                                    </p:set>
                                    <p:anim calcmode="lin" valueType="num">
                                      <p:cBhvr additive="base">
                                        <p:cTn id="38" dur="500" fill="hold"/>
                                        <p:tgtEl>
                                          <p:spTgt spid="19465"/>
                                        </p:tgtEl>
                                        <p:attrNameLst>
                                          <p:attrName>ppt_x</p:attrName>
                                        </p:attrNameLst>
                                      </p:cBhvr>
                                      <p:tavLst>
                                        <p:tav tm="0">
                                          <p:val>
                                            <p:strVal val="1+#ppt_w/2"/>
                                          </p:val>
                                        </p:tav>
                                        <p:tav tm="100000">
                                          <p:val>
                                            <p:strVal val="#ppt_x"/>
                                          </p:val>
                                        </p:tav>
                                      </p:tavLst>
                                    </p:anim>
                                    <p:anim calcmode="lin" valueType="num">
                                      <p:cBhvr additive="base">
                                        <p:cTn id="39" dur="500" fill="hold"/>
                                        <p:tgtEl>
                                          <p:spTgt spid="19465"/>
                                        </p:tgtEl>
                                        <p:attrNameLst>
                                          <p:attrName>ppt_y</p:attrName>
                                        </p:attrNameLst>
                                      </p:cBhvr>
                                      <p:tavLst>
                                        <p:tav tm="0">
                                          <p:val>
                                            <p:strVal val="1+#ppt_h/2"/>
                                          </p:val>
                                        </p:tav>
                                        <p:tav tm="100000">
                                          <p:val>
                                            <p:strVal val="#ppt_y"/>
                                          </p:val>
                                        </p:tav>
                                      </p:tavLst>
                                    </p:anim>
                                  </p:childTnLst>
                                </p:cTn>
                              </p:par>
                              <p:par>
                                <p:cTn id="40" presetID="2" presetClass="entr" presetSubtype="6" fill="hold" grpId="0" nodeType="withEffect">
                                  <p:stCondLst>
                                    <p:cond delay="400"/>
                                  </p:stCondLst>
                                  <p:childTnLst>
                                    <p:set>
                                      <p:cBhvr>
                                        <p:cTn id="41" dur="1" fill="hold">
                                          <p:stCondLst>
                                            <p:cond delay="0"/>
                                          </p:stCondLst>
                                        </p:cTn>
                                        <p:tgtEl>
                                          <p:spTgt spid="19466"/>
                                        </p:tgtEl>
                                        <p:attrNameLst>
                                          <p:attrName>style.visibility</p:attrName>
                                        </p:attrNameLst>
                                      </p:cBhvr>
                                      <p:to>
                                        <p:strVal val="visible"/>
                                      </p:to>
                                    </p:set>
                                    <p:anim calcmode="lin" valueType="num">
                                      <p:cBhvr additive="base">
                                        <p:cTn id="42" dur="500" fill="hold"/>
                                        <p:tgtEl>
                                          <p:spTgt spid="19466"/>
                                        </p:tgtEl>
                                        <p:attrNameLst>
                                          <p:attrName>ppt_x</p:attrName>
                                        </p:attrNameLst>
                                      </p:cBhvr>
                                      <p:tavLst>
                                        <p:tav tm="0">
                                          <p:val>
                                            <p:strVal val="1+#ppt_w/2"/>
                                          </p:val>
                                        </p:tav>
                                        <p:tav tm="100000">
                                          <p:val>
                                            <p:strVal val="#ppt_x"/>
                                          </p:val>
                                        </p:tav>
                                      </p:tavLst>
                                    </p:anim>
                                    <p:anim calcmode="lin" valueType="num">
                                      <p:cBhvr additive="base">
                                        <p:cTn id="43" dur="500" fill="hold"/>
                                        <p:tgtEl>
                                          <p:spTgt spid="19466"/>
                                        </p:tgtEl>
                                        <p:attrNameLst>
                                          <p:attrName>ppt_y</p:attrName>
                                        </p:attrNameLst>
                                      </p:cBhvr>
                                      <p:tavLst>
                                        <p:tav tm="0">
                                          <p:val>
                                            <p:strVal val="1+#ppt_h/2"/>
                                          </p:val>
                                        </p:tav>
                                        <p:tav tm="100000">
                                          <p:val>
                                            <p:strVal val="#ppt_y"/>
                                          </p:val>
                                        </p:tav>
                                      </p:tavLst>
                                    </p:anim>
                                  </p:childTnLst>
                                </p:cTn>
                              </p:par>
                            </p:childTnLst>
                          </p:cTn>
                        </p:par>
                        <p:par>
                          <p:cTn id="44" fill="hold">
                            <p:stCondLst>
                              <p:cond delay="4420"/>
                            </p:stCondLst>
                            <p:childTnLst>
                              <p:par>
                                <p:cTn id="45" presetID="22" presetClass="entr" presetSubtype="4" fill="hold" grpId="0" nodeType="afterEffect">
                                  <p:stCondLst>
                                    <p:cond delay="0"/>
                                  </p:stCondLst>
                                  <p:childTnLst>
                                    <p:set>
                                      <p:cBhvr>
                                        <p:cTn id="46" dur="1" fill="hold">
                                          <p:stCondLst>
                                            <p:cond delay="0"/>
                                          </p:stCondLst>
                                        </p:cTn>
                                        <p:tgtEl>
                                          <p:spTgt spid="19464"/>
                                        </p:tgtEl>
                                        <p:attrNameLst>
                                          <p:attrName>style.visibility</p:attrName>
                                        </p:attrNameLst>
                                      </p:cBhvr>
                                      <p:to>
                                        <p:strVal val="visible"/>
                                      </p:to>
                                    </p:set>
                                    <p:animEffect transition="in" filter="wipe(down)">
                                      <p:cBhvr>
                                        <p:cTn id="47" dur="500"/>
                                        <p:tgtEl>
                                          <p:spTgt spid="19464"/>
                                        </p:tgtEl>
                                      </p:cBhvr>
                                    </p:animEffect>
                                  </p:childTnLst>
                                </p:cTn>
                              </p:par>
                              <p:par>
                                <p:cTn id="48" presetID="22" presetClass="entr" presetSubtype="4" fill="hold" grpId="0" nodeType="withEffect">
                                  <p:stCondLst>
                                    <p:cond delay="200"/>
                                  </p:stCondLst>
                                  <p:childTnLst>
                                    <p:set>
                                      <p:cBhvr>
                                        <p:cTn id="49" dur="1" fill="hold">
                                          <p:stCondLst>
                                            <p:cond delay="0"/>
                                          </p:stCondLst>
                                        </p:cTn>
                                        <p:tgtEl>
                                          <p:spTgt spid="19470"/>
                                        </p:tgtEl>
                                        <p:attrNameLst>
                                          <p:attrName>style.visibility</p:attrName>
                                        </p:attrNameLst>
                                      </p:cBhvr>
                                      <p:to>
                                        <p:strVal val="visible"/>
                                      </p:to>
                                    </p:set>
                                    <p:animEffect transition="in" filter="wipe(down)">
                                      <p:cBhvr>
                                        <p:cTn id="50" dur="500"/>
                                        <p:tgtEl>
                                          <p:spTgt spid="19470"/>
                                        </p:tgtEl>
                                      </p:cBhvr>
                                    </p:animEffect>
                                  </p:childTnLst>
                                </p:cTn>
                              </p:par>
                              <p:par>
                                <p:cTn id="51" presetID="22" presetClass="entr" presetSubtype="4" fill="hold" grpId="0" nodeType="withEffect">
                                  <p:stCondLst>
                                    <p:cond delay="400"/>
                                  </p:stCondLst>
                                  <p:childTnLst>
                                    <p:set>
                                      <p:cBhvr>
                                        <p:cTn id="52" dur="1" fill="hold">
                                          <p:stCondLst>
                                            <p:cond delay="0"/>
                                          </p:stCondLst>
                                        </p:cTn>
                                        <p:tgtEl>
                                          <p:spTgt spid="19471"/>
                                        </p:tgtEl>
                                        <p:attrNameLst>
                                          <p:attrName>style.visibility</p:attrName>
                                        </p:attrNameLst>
                                      </p:cBhvr>
                                      <p:to>
                                        <p:strVal val="visible"/>
                                      </p:to>
                                    </p:set>
                                    <p:animEffect transition="in" filter="wipe(down)">
                                      <p:cBhvr>
                                        <p:cTn id="53" dur="500"/>
                                        <p:tgtEl>
                                          <p:spTgt spid="19471"/>
                                        </p:tgtEl>
                                      </p:cBhvr>
                                    </p:animEffect>
                                  </p:childTnLst>
                                </p:cTn>
                              </p:par>
                            </p:childTnLst>
                          </p:cTn>
                        </p:par>
                        <p:par>
                          <p:cTn id="54" fill="hold">
                            <p:stCondLst>
                              <p:cond delay="5320"/>
                            </p:stCondLst>
                            <p:childTnLst>
                              <p:par>
                                <p:cTn id="55" presetID="2" presetClass="entr" presetSubtype="3" fill="hold" grpId="0" nodeType="afterEffect">
                                  <p:stCondLst>
                                    <p:cond delay="0"/>
                                  </p:stCondLst>
                                  <p:childTnLst>
                                    <p:set>
                                      <p:cBhvr>
                                        <p:cTn id="56" dur="1" fill="hold">
                                          <p:stCondLst>
                                            <p:cond delay="0"/>
                                          </p:stCondLst>
                                        </p:cTn>
                                        <p:tgtEl>
                                          <p:spTgt spid="19467"/>
                                        </p:tgtEl>
                                        <p:attrNameLst>
                                          <p:attrName>style.visibility</p:attrName>
                                        </p:attrNameLst>
                                      </p:cBhvr>
                                      <p:to>
                                        <p:strVal val="visible"/>
                                      </p:to>
                                    </p:set>
                                    <p:anim calcmode="lin" valueType="num">
                                      <p:cBhvr additive="base">
                                        <p:cTn id="57" dur="500" fill="hold"/>
                                        <p:tgtEl>
                                          <p:spTgt spid="19467"/>
                                        </p:tgtEl>
                                        <p:attrNameLst>
                                          <p:attrName>ppt_x</p:attrName>
                                        </p:attrNameLst>
                                      </p:cBhvr>
                                      <p:tavLst>
                                        <p:tav tm="0">
                                          <p:val>
                                            <p:strVal val="1+#ppt_w/2"/>
                                          </p:val>
                                        </p:tav>
                                        <p:tav tm="100000">
                                          <p:val>
                                            <p:strVal val="#ppt_x"/>
                                          </p:val>
                                        </p:tav>
                                      </p:tavLst>
                                    </p:anim>
                                    <p:anim calcmode="lin" valueType="num">
                                      <p:cBhvr additive="base">
                                        <p:cTn id="58" dur="500" fill="hold"/>
                                        <p:tgtEl>
                                          <p:spTgt spid="19467"/>
                                        </p:tgtEl>
                                        <p:attrNameLst>
                                          <p:attrName>ppt_y</p:attrName>
                                        </p:attrNameLst>
                                      </p:cBhvr>
                                      <p:tavLst>
                                        <p:tav tm="0">
                                          <p:val>
                                            <p:strVal val="0-#ppt_h/2"/>
                                          </p:val>
                                        </p:tav>
                                        <p:tav tm="100000">
                                          <p:val>
                                            <p:strVal val="#ppt_y"/>
                                          </p:val>
                                        </p:tav>
                                      </p:tavLst>
                                    </p:anim>
                                  </p:childTnLst>
                                </p:cTn>
                              </p:par>
                              <p:par>
                                <p:cTn id="59" presetID="2" presetClass="entr" presetSubtype="3" fill="hold" grpId="0" nodeType="withEffect">
                                  <p:stCondLst>
                                    <p:cond delay="200"/>
                                  </p:stCondLst>
                                  <p:childTnLst>
                                    <p:set>
                                      <p:cBhvr>
                                        <p:cTn id="60" dur="1" fill="hold">
                                          <p:stCondLst>
                                            <p:cond delay="0"/>
                                          </p:stCondLst>
                                        </p:cTn>
                                        <p:tgtEl>
                                          <p:spTgt spid="19468"/>
                                        </p:tgtEl>
                                        <p:attrNameLst>
                                          <p:attrName>style.visibility</p:attrName>
                                        </p:attrNameLst>
                                      </p:cBhvr>
                                      <p:to>
                                        <p:strVal val="visible"/>
                                      </p:to>
                                    </p:set>
                                    <p:anim calcmode="lin" valueType="num">
                                      <p:cBhvr additive="base">
                                        <p:cTn id="61" dur="500" fill="hold"/>
                                        <p:tgtEl>
                                          <p:spTgt spid="19468"/>
                                        </p:tgtEl>
                                        <p:attrNameLst>
                                          <p:attrName>ppt_x</p:attrName>
                                        </p:attrNameLst>
                                      </p:cBhvr>
                                      <p:tavLst>
                                        <p:tav tm="0">
                                          <p:val>
                                            <p:strVal val="1+#ppt_w/2"/>
                                          </p:val>
                                        </p:tav>
                                        <p:tav tm="100000">
                                          <p:val>
                                            <p:strVal val="#ppt_x"/>
                                          </p:val>
                                        </p:tav>
                                      </p:tavLst>
                                    </p:anim>
                                    <p:anim calcmode="lin" valueType="num">
                                      <p:cBhvr additive="base">
                                        <p:cTn id="62" dur="500" fill="hold"/>
                                        <p:tgtEl>
                                          <p:spTgt spid="19468"/>
                                        </p:tgtEl>
                                        <p:attrNameLst>
                                          <p:attrName>ppt_y</p:attrName>
                                        </p:attrNameLst>
                                      </p:cBhvr>
                                      <p:tavLst>
                                        <p:tav tm="0">
                                          <p:val>
                                            <p:strVal val="0-#ppt_h/2"/>
                                          </p:val>
                                        </p:tav>
                                        <p:tav tm="100000">
                                          <p:val>
                                            <p:strVal val="#ppt_y"/>
                                          </p:val>
                                        </p:tav>
                                      </p:tavLst>
                                    </p:anim>
                                  </p:childTnLst>
                                </p:cTn>
                              </p:par>
                              <p:par>
                                <p:cTn id="63" presetID="2" presetClass="entr" presetSubtype="3" fill="hold" grpId="0" nodeType="withEffect">
                                  <p:stCondLst>
                                    <p:cond delay="400"/>
                                  </p:stCondLst>
                                  <p:childTnLst>
                                    <p:set>
                                      <p:cBhvr>
                                        <p:cTn id="64" dur="1" fill="hold">
                                          <p:stCondLst>
                                            <p:cond delay="0"/>
                                          </p:stCondLst>
                                        </p:cTn>
                                        <p:tgtEl>
                                          <p:spTgt spid="19469"/>
                                        </p:tgtEl>
                                        <p:attrNameLst>
                                          <p:attrName>style.visibility</p:attrName>
                                        </p:attrNameLst>
                                      </p:cBhvr>
                                      <p:to>
                                        <p:strVal val="visible"/>
                                      </p:to>
                                    </p:set>
                                    <p:anim calcmode="lin" valueType="num">
                                      <p:cBhvr additive="base">
                                        <p:cTn id="65" dur="500" fill="hold"/>
                                        <p:tgtEl>
                                          <p:spTgt spid="19469"/>
                                        </p:tgtEl>
                                        <p:attrNameLst>
                                          <p:attrName>ppt_x</p:attrName>
                                        </p:attrNameLst>
                                      </p:cBhvr>
                                      <p:tavLst>
                                        <p:tav tm="0">
                                          <p:val>
                                            <p:strVal val="1+#ppt_w/2"/>
                                          </p:val>
                                        </p:tav>
                                        <p:tav tm="100000">
                                          <p:val>
                                            <p:strVal val="#ppt_x"/>
                                          </p:val>
                                        </p:tav>
                                      </p:tavLst>
                                    </p:anim>
                                    <p:anim calcmode="lin" valueType="num">
                                      <p:cBhvr additive="base">
                                        <p:cTn id="66" dur="500" fill="hold"/>
                                        <p:tgtEl>
                                          <p:spTgt spid="19469"/>
                                        </p:tgtEl>
                                        <p:attrNameLst>
                                          <p:attrName>ppt_y</p:attrName>
                                        </p:attrNameLst>
                                      </p:cBhvr>
                                      <p:tavLst>
                                        <p:tav tm="0">
                                          <p:val>
                                            <p:strVal val="0-#ppt_h/2"/>
                                          </p:val>
                                        </p:tav>
                                        <p:tav tm="100000">
                                          <p:val>
                                            <p:strVal val="#ppt_y"/>
                                          </p:val>
                                        </p:tav>
                                      </p:tavLst>
                                    </p:anim>
                                  </p:childTnLst>
                                </p:cTn>
                              </p:par>
                            </p:childTnLst>
                          </p:cTn>
                        </p:par>
                        <p:par>
                          <p:cTn id="67" fill="hold">
                            <p:stCondLst>
                              <p:cond delay="6220"/>
                            </p:stCondLst>
                            <p:childTnLst>
                              <p:par>
                                <p:cTn id="68" presetID="22" presetClass="entr" presetSubtype="1" fill="hold" grpId="0" nodeType="afterEffect">
                                  <p:stCondLst>
                                    <p:cond delay="0"/>
                                  </p:stCondLst>
                                  <p:childTnLst>
                                    <p:set>
                                      <p:cBhvr>
                                        <p:cTn id="69" dur="1" fill="hold">
                                          <p:stCondLst>
                                            <p:cond delay="0"/>
                                          </p:stCondLst>
                                        </p:cTn>
                                        <p:tgtEl>
                                          <p:spTgt spid="19472"/>
                                        </p:tgtEl>
                                        <p:attrNameLst>
                                          <p:attrName>style.visibility</p:attrName>
                                        </p:attrNameLst>
                                      </p:cBhvr>
                                      <p:to>
                                        <p:strVal val="visible"/>
                                      </p:to>
                                    </p:set>
                                    <p:animEffect transition="in" filter="wipe(up)">
                                      <p:cBhvr>
                                        <p:cTn id="70" dur="500"/>
                                        <p:tgtEl>
                                          <p:spTgt spid="19472"/>
                                        </p:tgtEl>
                                      </p:cBhvr>
                                    </p:animEffect>
                                  </p:childTnLst>
                                </p:cTn>
                              </p:par>
                              <p:par>
                                <p:cTn id="71" presetID="22" presetClass="entr" presetSubtype="1" fill="hold" grpId="0" nodeType="withEffect">
                                  <p:stCondLst>
                                    <p:cond delay="200"/>
                                  </p:stCondLst>
                                  <p:childTnLst>
                                    <p:set>
                                      <p:cBhvr>
                                        <p:cTn id="72" dur="1" fill="hold">
                                          <p:stCondLst>
                                            <p:cond delay="0"/>
                                          </p:stCondLst>
                                        </p:cTn>
                                        <p:tgtEl>
                                          <p:spTgt spid="19473"/>
                                        </p:tgtEl>
                                        <p:attrNameLst>
                                          <p:attrName>style.visibility</p:attrName>
                                        </p:attrNameLst>
                                      </p:cBhvr>
                                      <p:to>
                                        <p:strVal val="visible"/>
                                      </p:to>
                                    </p:set>
                                    <p:animEffect transition="in" filter="wipe(up)">
                                      <p:cBhvr>
                                        <p:cTn id="73" dur="500"/>
                                        <p:tgtEl>
                                          <p:spTgt spid="19473"/>
                                        </p:tgtEl>
                                      </p:cBhvr>
                                    </p:animEffect>
                                  </p:childTnLst>
                                </p:cTn>
                              </p:par>
                              <p:par>
                                <p:cTn id="74" presetID="22" presetClass="entr" presetSubtype="1" fill="hold" grpId="0" nodeType="withEffect">
                                  <p:stCondLst>
                                    <p:cond delay="400"/>
                                  </p:stCondLst>
                                  <p:childTnLst>
                                    <p:set>
                                      <p:cBhvr>
                                        <p:cTn id="75" dur="1" fill="hold">
                                          <p:stCondLst>
                                            <p:cond delay="0"/>
                                          </p:stCondLst>
                                        </p:cTn>
                                        <p:tgtEl>
                                          <p:spTgt spid="19474"/>
                                        </p:tgtEl>
                                        <p:attrNameLst>
                                          <p:attrName>style.visibility</p:attrName>
                                        </p:attrNameLst>
                                      </p:cBhvr>
                                      <p:to>
                                        <p:strVal val="visible"/>
                                      </p:to>
                                    </p:set>
                                    <p:animEffect transition="in" filter="wipe(up)">
                                      <p:cBhvr>
                                        <p:cTn id="76"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63" grpId="0" animBg="1"/>
      <p:bldP spid="19464" grpId="0"/>
      <p:bldP spid="19465" grpId="0" animBg="1"/>
      <p:bldP spid="19466" grpId="0" animBg="1"/>
      <p:bldP spid="19467" grpId="0" animBg="1"/>
      <p:bldP spid="19468" grpId="0" animBg="1"/>
      <p:bldP spid="19469" grpId="0" animBg="1"/>
      <p:bldP spid="19470" grpId="0"/>
      <p:bldP spid="19471" grpId="0"/>
      <p:bldP spid="19472" grpId="0"/>
      <p:bldP spid="19473" grpId="0"/>
      <p:bldP spid="1947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27"/>
          <p:cNvSpPr txBox="1"/>
          <p:nvPr/>
        </p:nvSpPr>
        <p:spPr>
          <a:xfrm>
            <a:off x="1012430" y="177483"/>
            <a:ext cx="3647152" cy="553870"/>
          </a:xfrm>
          <a:prstGeom prst="rect">
            <a:avLst/>
          </a:prstGeom>
          <a:noFill/>
          <a:ln w="9525">
            <a:noFill/>
          </a:ln>
        </p:spPr>
        <p:txBody>
          <a:bodyPr wrap="none" anchor="t">
            <a:spAutoFit/>
          </a:bodyPr>
          <a:lstStyle/>
          <a:p>
            <a:r>
              <a:rPr lang="zh-CN" altLang="en-US" sz="2999" b="1" dirty="0">
                <a:solidFill>
                  <a:schemeClr val="accent1"/>
                </a:solidFill>
                <a:latin typeface="微软雅黑" panose="020B0503020204020204" pitchFamily="34" charset="-122"/>
                <a:ea typeface="微软雅黑" panose="020B0503020204020204" pitchFamily="34" charset="-122"/>
              </a:rPr>
              <a:t>卷积神经网络的作用</a:t>
            </a:r>
          </a:p>
        </p:txBody>
      </p:sp>
      <p:sp>
        <p:nvSpPr>
          <p:cNvPr id="27651"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chemeClr val="tx1"/>
          </a:solidFill>
          <a:ln w="9525">
            <a:noFill/>
          </a:ln>
        </p:spPr>
        <p:txBody>
          <a:bodyPr/>
          <a:lstStyle/>
          <a:p>
            <a:endParaRPr lang="zh-CN" altLang="en-US" sz="1799"/>
          </a:p>
        </p:txBody>
      </p:sp>
      <p:sp>
        <p:nvSpPr>
          <p:cNvPr id="27652" name="Oval 6"/>
          <p:cNvSpPr/>
          <p:nvPr/>
        </p:nvSpPr>
        <p:spPr>
          <a:xfrm flipH="1">
            <a:off x="426871" y="2786036"/>
            <a:ext cx="1624965" cy="1623379"/>
          </a:xfrm>
          <a:prstGeom prst="ellipse">
            <a:avLst/>
          </a:prstGeom>
          <a:solidFill>
            <a:schemeClr val="tx2"/>
          </a:solidFill>
          <a:ln w="9525">
            <a:noFill/>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7653" name="Freeform 7"/>
          <p:cNvSpPr/>
          <p:nvPr/>
        </p:nvSpPr>
        <p:spPr>
          <a:xfrm flipH="1">
            <a:off x="3035702" y="1740282"/>
            <a:ext cx="1156836" cy="3649824"/>
          </a:xfrm>
          <a:custGeom>
            <a:avLst/>
            <a:gdLst/>
            <a:ahLst/>
            <a:cxnLst>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Lst>
            <a:rect l="0" t="0" r="0" b="0"/>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solidFill>
          <a:ln w="9525">
            <a:noFill/>
          </a:ln>
        </p:spPr>
        <p:txBody>
          <a:bodyPr/>
          <a:lstStyle/>
          <a:p>
            <a:endParaRPr lang="zh-CN" altLang="en-US" sz="1799"/>
          </a:p>
        </p:txBody>
      </p:sp>
      <p:sp>
        <p:nvSpPr>
          <p:cNvPr id="27654" name="Oval 8"/>
          <p:cNvSpPr/>
          <p:nvPr/>
        </p:nvSpPr>
        <p:spPr>
          <a:xfrm flipH="1">
            <a:off x="2757999" y="1362604"/>
            <a:ext cx="1061622" cy="1063210"/>
          </a:xfrm>
          <a:prstGeom prst="ellipse">
            <a:avLst/>
          </a:prstGeom>
          <a:solidFill>
            <a:srgbClr val="113E6A"/>
          </a:solidFill>
          <a:ln w="9525">
            <a:noFill/>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7655" name="Oval 9"/>
          <p:cNvSpPr/>
          <p:nvPr/>
        </p:nvSpPr>
        <p:spPr>
          <a:xfrm flipH="1">
            <a:off x="3540330" y="3025655"/>
            <a:ext cx="1063210" cy="1061622"/>
          </a:xfrm>
          <a:prstGeom prst="ellipse">
            <a:avLst/>
          </a:prstGeom>
          <a:solidFill>
            <a:srgbClr val="113E6A"/>
          </a:solidFill>
          <a:ln w="9525">
            <a:noFill/>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7656" name="Oval 10"/>
          <p:cNvSpPr/>
          <p:nvPr/>
        </p:nvSpPr>
        <p:spPr>
          <a:xfrm flipH="1">
            <a:off x="2696110" y="4685532"/>
            <a:ext cx="1063210" cy="1061622"/>
          </a:xfrm>
          <a:prstGeom prst="ellipse">
            <a:avLst/>
          </a:prstGeom>
          <a:solidFill>
            <a:srgbClr val="113E6A"/>
          </a:solidFill>
          <a:ln w="9525">
            <a:noFill/>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7657" name="Line 11"/>
          <p:cNvSpPr/>
          <p:nvPr/>
        </p:nvSpPr>
        <p:spPr>
          <a:xfrm flipH="1">
            <a:off x="1943929" y="2184608"/>
            <a:ext cx="848981" cy="823590"/>
          </a:xfrm>
          <a:prstGeom prst="line">
            <a:avLst/>
          </a:prstGeom>
          <a:ln w="12700" cap="flat" cmpd="sng">
            <a:solidFill>
              <a:srgbClr val="2E2C2C"/>
            </a:solidFill>
            <a:prstDash val="solid"/>
            <a:round/>
            <a:headEnd type="triangle" w="med" len="med"/>
            <a:tailEnd type="none" w="med" len="med"/>
          </a:ln>
        </p:spPr>
      </p:sp>
      <p:sp>
        <p:nvSpPr>
          <p:cNvPr id="27658" name="Line 12"/>
          <p:cNvSpPr/>
          <p:nvPr/>
        </p:nvSpPr>
        <p:spPr>
          <a:xfrm flipH="1" flipV="1">
            <a:off x="1991535" y="4207880"/>
            <a:ext cx="747421" cy="723617"/>
          </a:xfrm>
          <a:prstGeom prst="line">
            <a:avLst/>
          </a:prstGeom>
          <a:ln w="12700" cap="flat" cmpd="sng">
            <a:solidFill>
              <a:srgbClr val="2E2C2C"/>
            </a:solidFill>
            <a:prstDash val="solid"/>
            <a:round/>
            <a:headEnd type="triangle" w="med" len="med"/>
            <a:tailEnd type="none" w="med" len="med"/>
          </a:ln>
        </p:spPr>
      </p:sp>
      <p:sp>
        <p:nvSpPr>
          <p:cNvPr id="27659" name="Line 13"/>
          <p:cNvSpPr/>
          <p:nvPr/>
        </p:nvSpPr>
        <p:spPr>
          <a:xfrm flipH="1">
            <a:off x="2240676" y="3541390"/>
            <a:ext cx="1198094" cy="0"/>
          </a:xfrm>
          <a:prstGeom prst="line">
            <a:avLst/>
          </a:prstGeom>
          <a:ln w="12700" cap="flat" cmpd="sng">
            <a:solidFill>
              <a:srgbClr val="2E2C2C"/>
            </a:solidFill>
            <a:prstDash val="solid"/>
            <a:round/>
            <a:headEnd type="triangle" w="med" len="med"/>
            <a:tailEnd type="none" w="med" len="med"/>
          </a:ln>
        </p:spPr>
      </p:sp>
      <p:sp>
        <p:nvSpPr>
          <p:cNvPr id="27660" name="Oval 14"/>
          <p:cNvSpPr/>
          <p:nvPr/>
        </p:nvSpPr>
        <p:spPr>
          <a:xfrm flipH="1">
            <a:off x="576038" y="2933616"/>
            <a:ext cx="1328219" cy="1328218"/>
          </a:xfrm>
          <a:prstGeom prst="ellipse">
            <a:avLst/>
          </a:prstGeom>
          <a:solidFill>
            <a:srgbClr val="006BBC"/>
          </a:solidFill>
          <a:ln w="9525">
            <a:noFill/>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7661" name="TextBox 13"/>
          <p:cNvSpPr txBox="1"/>
          <p:nvPr/>
        </p:nvSpPr>
        <p:spPr>
          <a:xfrm flipH="1">
            <a:off x="2824648" y="1711194"/>
            <a:ext cx="920390" cy="369204"/>
          </a:xfrm>
          <a:prstGeom prst="rect">
            <a:avLst/>
          </a:prstGeom>
          <a:noFill/>
          <a:ln w="9525">
            <a:noFill/>
          </a:ln>
        </p:spPr>
        <p:txBody>
          <a:bodyPr anchor="t">
            <a:spAutoFit/>
          </a:bodyPr>
          <a:lstStyle/>
          <a:p>
            <a:pPr algn="ctr"/>
            <a:r>
              <a:rPr lang="en-US" altLang="zh-CN" sz="1799" dirty="0">
                <a:solidFill>
                  <a:schemeClr val="accent2"/>
                </a:solidFill>
                <a:latin typeface="微软雅黑" panose="020B0503020204020204" pitchFamily="34" charset="-122"/>
                <a:ea typeface="微软雅黑" panose="020B0503020204020204" pitchFamily="34" charset="-122"/>
              </a:rPr>
              <a:t>R1</a:t>
            </a:r>
          </a:p>
        </p:txBody>
      </p:sp>
      <p:sp>
        <p:nvSpPr>
          <p:cNvPr id="27662" name="TextBox 14"/>
          <p:cNvSpPr txBox="1"/>
          <p:nvPr/>
        </p:nvSpPr>
        <p:spPr>
          <a:xfrm flipH="1">
            <a:off x="3637158" y="3356788"/>
            <a:ext cx="893414" cy="369204"/>
          </a:xfrm>
          <a:prstGeom prst="rect">
            <a:avLst/>
          </a:prstGeom>
          <a:noFill/>
          <a:ln w="9525">
            <a:noFill/>
          </a:ln>
        </p:spPr>
        <p:txBody>
          <a:bodyPr anchor="t">
            <a:spAutoFit/>
          </a:bodyPr>
          <a:lstStyle/>
          <a:p>
            <a:pPr algn="ctr"/>
            <a:r>
              <a:rPr lang="en-US" altLang="zh-CN" sz="1799" dirty="0">
                <a:solidFill>
                  <a:schemeClr val="accent2"/>
                </a:solidFill>
                <a:latin typeface="微软雅黑" panose="020B0503020204020204" pitchFamily="34" charset="-122"/>
                <a:ea typeface="微软雅黑" panose="020B0503020204020204" pitchFamily="34" charset="-122"/>
              </a:rPr>
              <a:t>R2</a:t>
            </a:r>
          </a:p>
        </p:txBody>
      </p:sp>
      <p:sp>
        <p:nvSpPr>
          <p:cNvPr id="27663" name="TextBox 15"/>
          <p:cNvSpPr txBox="1"/>
          <p:nvPr/>
        </p:nvSpPr>
        <p:spPr>
          <a:xfrm flipH="1">
            <a:off x="2792910" y="5049990"/>
            <a:ext cx="893413" cy="369204"/>
          </a:xfrm>
          <a:prstGeom prst="rect">
            <a:avLst/>
          </a:prstGeom>
          <a:noFill/>
          <a:ln w="9525">
            <a:noFill/>
          </a:ln>
        </p:spPr>
        <p:txBody>
          <a:bodyPr anchor="t">
            <a:spAutoFit/>
          </a:bodyPr>
          <a:lstStyle/>
          <a:p>
            <a:pPr algn="ctr"/>
            <a:r>
              <a:rPr lang="en-US" altLang="zh-CN" sz="1799" dirty="0">
                <a:solidFill>
                  <a:schemeClr val="accent2"/>
                </a:solidFill>
                <a:latin typeface="微软雅黑" panose="020B0503020204020204" pitchFamily="34" charset="-122"/>
                <a:ea typeface="微软雅黑" panose="020B0503020204020204" pitchFamily="34" charset="-122"/>
              </a:rPr>
              <a:t>R3</a:t>
            </a:r>
          </a:p>
        </p:txBody>
      </p:sp>
      <p:sp>
        <p:nvSpPr>
          <p:cNvPr id="27664" name="TextBox 16"/>
          <p:cNvSpPr txBox="1"/>
          <p:nvPr/>
        </p:nvSpPr>
        <p:spPr>
          <a:xfrm flipH="1">
            <a:off x="613329" y="3355842"/>
            <a:ext cx="1286960" cy="461665"/>
          </a:xfrm>
          <a:prstGeom prst="rect">
            <a:avLst/>
          </a:prstGeom>
          <a:noFill/>
          <a:ln w="9525">
            <a:noFill/>
          </a:ln>
        </p:spPr>
        <p:txBody>
          <a:bodyPr anchor="t">
            <a:spAutoFit/>
          </a:bodyPr>
          <a:lstStyle/>
          <a:p>
            <a:pPr algn="ctr"/>
            <a:r>
              <a:rPr lang="en-US" altLang="zh-CN" sz="2400" b="1" dirty="0">
                <a:solidFill>
                  <a:schemeClr val="accent2"/>
                </a:solidFill>
                <a:latin typeface="微软雅黑" panose="020B0503020204020204" pitchFamily="34" charset="-122"/>
                <a:ea typeface="微软雅黑" panose="020B0503020204020204" pitchFamily="34" charset="-122"/>
              </a:rPr>
              <a:t>CNN</a:t>
            </a:r>
          </a:p>
        </p:txBody>
      </p:sp>
      <p:sp>
        <p:nvSpPr>
          <p:cNvPr id="27665" name="TextBox 17"/>
          <p:cNvSpPr txBox="1"/>
          <p:nvPr/>
        </p:nvSpPr>
        <p:spPr>
          <a:xfrm>
            <a:off x="4062413" y="1537694"/>
            <a:ext cx="7376819" cy="646074"/>
          </a:xfrm>
          <a:prstGeom prst="rect">
            <a:avLst/>
          </a:prstGeom>
          <a:noFill/>
          <a:ln w="9525">
            <a:noFill/>
          </a:ln>
        </p:spPr>
        <p:txBody>
          <a:bodyPr wrap="square" anchor="t">
            <a:spAutoFit/>
          </a:bodyPr>
          <a:lstStyle/>
          <a:p>
            <a:r>
              <a:rPr lang="zh-CN" altLang="en-US" sz="1799" dirty="0">
                <a:solidFill>
                  <a:schemeClr val="accent1"/>
                </a:solidFill>
                <a:latin typeface="微软雅黑" panose="020B0503020204020204" pitchFamily="34" charset="-122"/>
                <a:ea typeface="微软雅黑" panose="020B0503020204020204" pitchFamily="34" charset="-122"/>
              </a:rPr>
              <a:t>在实际应用中，使用全连接神经网络将不可避免地因为参数量过大而过分消耗存储资源和计算资源</a:t>
            </a:r>
          </a:p>
        </p:txBody>
      </p:sp>
      <p:sp>
        <p:nvSpPr>
          <p:cNvPr id="27666" name="TextBox 18"/>
          <p:cNvSpPr txBox="1"/>
          <p:nvPr/>
        </p:nvSpPr>
        <p:spPr>
          <a:xfrm>
            <a:off x="4697166" y="3079917"/>
            <a:ext cx="6730960" cy="922945"/>
          </a:xfrm>
          <a:prstGeom prst="rect">
            <a:avLst/>
          </a:prstGeom>
          <a:noFill/>
          <a:ln w="9525">
            <a:noFill/>
          </a:ln>
        </p:spPr>
        <p:txBody>
          <a:bodyPr wrap="square" anchor="t">
            <a:spAutoFit/>
          </a:bodyPr>
          <a:lstStyle/>
          <a:p>
            <a:r>
              <a:rPr lang="zh-CN" altLang="en-US" sz="1799" dirty="0">
                <a:solidFill>
                  <a:schemeClr val="accent1"/>
                </a:solidFill>
                <a:latin typeface="微软雅黑" panose="020B0503020204020204" pitchFamily="34" charset="-122"/>
                <a:ea typeface="微软雅黑" panose="020B0503020204020204" pitchFamily="34" charset="-122"/>
              </a:rPr>
              <a:t>卷积神经网络基于感受野概念以及视觉形成原理，引入了局部相关性和权值共享的概念为减小参数量提供了思路依据，又进一步通过卷积运算实现了基于该思路的特征提取过程</a:t>
            </a:r>
          </a:p>
        </p:txBody>
      </p:sp>
      <p:sp>
        <p:nvSpPr>
          <p:cNvPr id="27667" name="TextBox 19"/>
          <p:cNvSpPr txBox="1"/>
          <p:nvPr/>
        </p:nvSpPr>
        <p:spPr>
          <a:xfrm>
            <a:off x="3984657" y="4754870"/>
            <a:ext cx="7454575" cy="922945"/>
          </a:xfrm>
          <a:prstGeom prst="rect">
            <a:avLst/>
          </a:prstGeom>
          <a:noFill/>
          <a:ln w="9525">
            <a:noFill/>
          </a:ln>
        </p:spPr>
        <p:txBody>
          <a:bodyPr wrap="square" anchor="t">
            <a:spAutoFit/>
          </a:bodyPr>
          <a:lstStyle/>
          <a:p>
            <a:r>
              <a:rPr lang="zh-CN" altLang="en-US" sz="1799" dirty="0">
                <a:solidFill>
                  <a:schemeClr val="accent1"/>
                </a:solidFill>
                <a:latin typeface="微软雅黑" panose="020B0503020204020204" pitchFamily="34" charset="-122"/>
                <a:ea typeface="微软雅黑" panose="020B0503020204020204" pitchFamily="34" charset="-122"/>
              </a:rPr>
              <a:t>持续的研究为卷积神经网络及相关领域引入了池化层、</a:t>
            </a:r>
            <a:r>
              <a:rPr lang="en-US" altLang="zh-CN" sz="1799" dirty="0">
                <a:solidFill>
                  <a:schemeClr val="accent1"/>
                </a:solidFill>
                <a:latin typeface="微软雅黑" panose="020B0503020204020204" pitchFamily="34" charset="-122"/>
                <a:ea typeface="微软雅黑" panose="020B0503020204020204" pitchFamily="34" charset="-122"/>
              </a:rPr>
              <a:t>BN</a:t>
            </a:r>
            <a:r>
              <a:rPr lang="zh-CN" altLang="en-US" sz="1799" dirty="0">
                <a:solidFill>
                  <a:schemeClr val="accent1"/>
                </a:solidFill>
                <a:latin typeface="微软雅黑" panose="020B0503020204020204" pitchFamily="34" charset="-122"/>
                <a:ea typeface="微软雅黑" panose="020B0503020204020204" pitchFamily="34" charset="-122"/>
              </a:rPr>
              <a:t>层、</a:t>
            </a:r>
            <a:r>
              <a:rPr lang="en-US" altLang="zh-CN" sz="1799" dirty="0">
                <a:solidFill>
                  <a:schemeClr val="accent1"/>
                </a:solidFill>
                <a:latin typeface="微软雅黑" panose="020B0503020204020204" pitchFamily="34" charset="-122"/>
                <a:ea typeface="微软雅黑" panose="020B0503020204020204" pitchFamily="34" charset="-122"/>
              </a:rPr>
              <a:t>Dropout</a:t>
            </a:r>
            <a:r>
              <a:rPr lang="zh-CN" altLang="en-US" sz="1799" dirty="0">
                <a:solidFill>
                  <a:schemeClr val="accent1"/>
                </a:solidFill>
                <a:latin typeface="微软雅黑" panose="020B0503020204020204" pitchFamily="34" charset="-122"/>
                <a:ea typeface="微软雅黑" panose="020B0503020204020204" pitchFamily="34" charset="-122"/>
              </a:rPr>
              <a:t>等多种技术，使得如今的卷积神经网络能够很好地胜任图像识别、行为认知、自然语言处理等任务</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7651"/>
                                        </p:tgtEl>
                                        <p:attrNameLst>
                                          <p:attrName>style.visibility</p:attrName>
                                        </p:attrNameLst>
                                      </p:cBhvr>
                                      <p:to>
                                        <p:strVal val="visible"/>
                                      </p:to>
                                    </p:set>
                                    <p:anim calcmode="lin" valueType="num">
                                      <p:cBhvr>
                                        <p:cTn id="7" dur="300" fill="hold"/>
                                        <p:tgtEl>
                                          <p:spTgt spid="27651"/>
                                        </p:tgtEl>
                                        <p:attrNameLst>
                                          <p:attrName>ppt_w</p:attrName>
                                        </p:attrNameLst>
                                      </p:cBhvr>
                                      <p:tavLst>
                                        <p:tav tm="0">
                                          <p:val>
                                            <p:fltVal val="0"/>
                                          </p:val>
                                        </p:tav>
                                        <p:tav tm="100000">
                                          <p:val>
                                            <p:strVal val="#ppt_w"/>
                                          </p:val>
                                        </p:tav>
                                      </p:tavLst>
                                    </p:anim>
                                    <p:anim calcmode="lin" valueType="num">
                                      <p:cBhvr>
                                        <p:cTn id="8" dur="300" fill="hold"/>
                                        <p:tgtEl>
                                          <p:spTgt spid="27651"/>
                                        </p:tgtEl>
                                        <p:attrNameLst>
                                          <p:attrName>ppt_h</p:attrName>
                                        </p:attrNameLst>
                                      </p:cBhvr>
                                      <p:tavLst>
                                        <p:tav tm="0">
                                          <p:val>
                                            <p:fltVal val="0"/>
                                          </p:val>
                                        </p:tav>
                                        <p:tav tm="100000">
                                          <p:val>
                                            <p:strVal val="#ppt_h"/>
                                          </p:val>
                                        </p:tav>
                                      </p:tavLst>
                                    </p:anim>
                                    <p:anim calcmode="lin" valueType="num">
                                      <p:cBhvr>
                                        <p:cTn id="9" dur="300" fill="hold"/>
                                        <p:tgtEl>
                                          <p:spTgt spid="27651"/>
                                        </p:tgtEl>
                                        <p:attrNameLst>
                                          <p:attrName>style.rotation</p:attrName>
                                        </p:attrNameLst>
                                      </p:cBhvr>
                                      <p:tavLst>
                                        <p:tav tm="0">
                                          <p:val>
                                            <p:fltVal val="90"/>
                                          </p:val>
                                        </p:tav>
                                        <p:tav tm="100000">
                                          <p:val>
                                            <p:fltVal val="0"/>
                                          </p:val>
                                        </p:tav>
                                      </p:tavLst>
                                    </p:anim>
                                    <p:animEffect transition="in" filter="fade">
                                      <p:cBhvr>
                                        <p:cTn id="10" dur="300"/>
                                        <p:tgtEl>
                                          <p:spTgt spid="27651"/>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7650"/>
                                        </p:tgtEl>
                                        <p:attrNameLst>
                                          <p:attrName>style.visibility</p:attrName>
                                        </p:attrNameLst>
                                      </p:cBhvr>
                                      <p:to>
                                        <p:strVal val="visible"/>
                                      </p:to>
                                    </p:set>
                                    <p:anim calcmode="lin" valueType="num">
                                      <p:cBhvr>
                                        <p:cTn id="14" dur="400" fill="hold"/>
                                        <p:tgtEl>
                                          <p:spTgt spid="27650"/>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7650"/>
                                        </p:tgtEl>
                                        <p:attrNameLst>
                                          <p:attrName>ppt_y</p:attrName>
                                        </p:attrNameLst>
                                      </p:cBhvr>
                                      <p:tavLst>
                                        <p:tav tm="0">
                                          <p:val>
                                            <p:strVal val="#ppt_y"/>
                                          </p:val>
                                        </p:tav>
                                        <p:tav tm="100000">
                                          <p:val>
                                            <p:strVal val="#ppt_y"/>
                                          </p:val>
                                        </p:tav>
                                      </p:tavLst>
                                    </p:anim>
                                    <p:anim calcmode="lin" valueType="num">
                                      <p:cBhvr>
                                        <p:cTn id="16" dur="400" fill="hold"/>
                                        <p:tgtEl>
                                          <p:spTgt spid="27650"/>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7650"/>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7650"/>
                                        </p:tgtEl>
                                      </p:cBhvr>
                                    </p:animEffect>
                                  </p:childTnLst>
                                </p:cTn>
                              </p:par>
                            </p:childTnLst>
                          </p:cTn>
                        </p:par>
                        <p:par>
                          <p:cTn id="19" fill="hold">
                            <p:stCondLst>
                              <p:cond delay="1020"/>
                            </p:stCondLst>
                            <p:childTnLst>
                              <p:par>
                                <p:cTn id="20" presetID="52" presetClass="entr" presetSubtype="0" fill="hold" grpId="0" nodeType="afterEffect">
                                  <p:stCondLst>
                                    <p:cond delay="0"/>
                                  </p:stCondLst>
                                  <p:childTnLst>
                                    <p:set>
                                      <p:cBhvr>
                                        <p:cTn id="21" dur="1" fill="hold">
                                          <p:stCondLst>
                                            <p:cond delay="0"/>
                                          </p:stCondLst>
                                        </p:cTn>
                                        <p:tgtEl>
                                          <p:spTgt spid="27660"/>
                                        </p:tgtEl>
                                        <p:attrNameLst>
                                          <p:attrName>style.visibility</p:attrName>
                                        </p:attrNameLst>
                                      </p:cBhvr>
                                      <p:to>
                                        <p:strVal val="visible"/>
                                      </p:to>
                                    </p:set>
                                    <p:animScale>
                                      <p:cBhvr>
                                        <p:cTn id="22" dur="1000" decel="50000" fill="hold">
                                          <p:stCondLst>
                                            <p:cond delay="0"/>
                                          </p:stCondLst>
                                        </p:cTn>
                                        <p:tgtEl>
                                          <p:spTgt spid="276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7660"/>
                                        </p:tgtEl>
                                        <p:attrNameLst>
                                          <p:attrName>ppt_x</p:attrName>
                                          <p:attrName>ppt_y</p:attrName>
                                        </p:attrNameLst>
                                      </p:cBhvr>
                                    </p:animMotion>
                                    <p:animEffect transition="in" filter="fade">
                                      <p:cBhvr>
                                        <p:cTn id="24" dur="1000"/>
                                        <p:tgtEl>
                                          <p:spTgt spid="27660"/>
                                        </p:tgtEl>
                                      </p:cBhvr>
                                    </p:animEffect>
                                  </p:childTnLst>
                                </p:cTn>
                              </p:par>
                              <p:par>
                                <p:cTn id="25" presetID="52" presetClass="entr" presetSubtype="0" fill="hold" grpId="0" nodeType="withEffect">
                                  <p:stCondLst>
                                    <p:cond delay="0"/>
                                  </p:stCondLst>
                                  <p:childTnLst>
                                    <p:set>
                                      <p:cBhvr>
                                        <p:cTn id="26" dur="1" fill="hold">
                                          <p:stCondLst>
                                            <p:cond delay="0"/>
                                          </p:stCondLst>
                                        </p:cTn>
                                        <p:tgtEl>
                                          <p:spTgt spid="27652"/>
                                        </p:tgtEl>
                                        <p:attrNameLst>
                                          <p:attrName>style.visibility</p:attrName>
                                        </p:attrNameLst>
                                      </p:cBhvr>
                                      <p:to>
                                        <p:strVal val="visible"/>
                                      </p:to>
                                    </p:set>
                                    <p:animScale>
                                      <p:cBhvr>
                                        <p:cTn id="27" dur="1000" decel="50000" fill="hold">
                                          <p:stCondLst>
                                            <p:cond delay="0"/>
                                          </p:stCondLst>
                                        </p:cTn>
                                        <p:tgtEl>
                                          <p:spTgt spid="276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7652"/>
                                        </p:tgtEl>
                                        <p:attrNameLst>
                                          <p:attrName>ppt_x</p:attrName>
                                          <p:attrName>ppt_y</p:attrName>
                                        </p:attrNameLst>
                                      </p:cBhvr>
                                    </p:animMotion>
                                    <p:animEffect transition="in" filter="fade">
                                      <p:cBhvr>
                                        <p:cTn id="29" dur="1000"/>
                                        <p:tgtEl>
                                          <p:spTgt spid="27652"/>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27664"/>
                                        </p:tgtEl>
                                        <p:attrNameLst>
                                          <p:attrName>style.visibility</p:attrName>
                                        </p:attrNameLst>
                                      </p:cBhvr>
                                      <p:to>
                                        <p:strVal val="visible"/>
                                      </p:to>
                                    </p:set>
                                    <p:animScale>
                                      <p:cBhvr>
                                        <p:cTn id="32" dur="1000" decel="50000" fill="hold">
                                          <p:stCondLst>
                                            <p:cond delay="0"/>
                                          </p:stCondLst>
                                        </p:cTn>
                                        <p:tgtEl>
                                          <p:spTgt spid="276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27664"/>
                                        </p:tgtEl>
                                        <p:attrNameLst>
                                          <p:attrName>ppt_x</p:attrName>
                                          <p:attrName>ppt_y</p:attrName>
                                        </p:attrNameLst>
                                      </p:cBhvr>
                                    </p:animMotion>
                                    <p:animEffect transition="in" filter="fade">
                                      <p:cBhvr>
                                        <p:cTn id="34" dur="1000"/>
                                        <p:tgtEl>
                                          <p:spTgt spid="27664"/>
                                        </p:tgtEl>
                                      </p:cBhvr>
                                    </p:animEffect>
                                  </p:childTnLst>
                                </p:cTn>
                              </p:par>
                            </p:childTnLst>
                          </p:cTn>
                        </p:par>
                        <p:par>
                          <p:cTn id="35" fill="hold">
                            <p:stCondLst>
                              <p:cond delay="2020"/>
                            </p:stCondLst>
                            <p:childTnLst>
                              <p:par>
                                <p:cTn id="36" presetID="22" presetClass="entr" presetSubtype="8" fill="hold" nodeType="afterEffect">
                                  <p:stCondLst>
                                    <p:cond delay="0"/>
                                  </p:stCondLst>
                                  <p:childTnLst>
                                    <p:set>
                                      <p:cBhvr>
                                        <p:cTn id="37" dur="1" fill="hold">
                                          <p:stCondLst>
                                            <p:cond delay="0"/>
                                          </p:stCondLst>
                                        </p:cTn>
                                        <p:tgtEl>
                                          <p:spTgt spid="27657"/>
                                        </p:tgtEl>
                                        <p:attrNameLst>
                                          <p:attrName>style.visibility</p:attrName>
                                        </p:attrNameLst>
                                      </p:cBhvr>
                                      <p:to>
                                        <p:strVal val="visible"/>
                                      </p:to>
                                    </p:set>
                                    <p:animEffect transition="in" filter="wipe(left)">
                                      <p:cBhvr>
                                        <p:cTn id="38" dur="500"/>
                                        <p:tgtEl>
                                          <p:spTgt spid="27657"/>
                                        </p:tgtEl>
                                      </p:cBhvr>
                                    </p:animEffect>
                                  </p:childTnLst>
                                </p:cTn>
                              </p:par>
                              <p:par>
                                <p:cTn id="39" presetID="22" presetClass="entr" presetSubtype="8" fill="hold" nodeType="withEffect">
                                  <p:stCondLst>
                                    <p:cond delay="0"/>
                                  </p:stCondLst>
                                  <p:childTnLst>
                                    <p:set>
                                      <p:cBhvr>
                                        <p:cTn id="40" dur="1" fill="hold">
                                          <p:stCondLst>
                                            <p:cond delay="0"/>
                                          </p:stCondLst>
                                        </p:cTn>
                                        <p:tgtEl>
                                          <p:spTgt spid="27659"/>
                                        </p:tgtEl>
                                        <p:attrNameLst>
                                          <p:attrName>style.visibility</p:attrName>
                                        </p:attrNameLst>
                                      </p:cBhvr>
                                      <p:to>
                                        <p:strVal val="visible"/>
                                      </p:to>
                                    </p:set>
                                    <p:animEffect transition="in" filter="wipe(left)">
                                      <p:cBhvr>
                                        <p:cTn id="41" dur="500"/>
                                        <p:tgtEl>
                                          <p:spTgt spid="27659"/>
                                        </p:tgtEl>
                                      </p:cBhvr>
                                    </p:animEffect>
                                  </p:childTnLst>
                                </p:cTn>
                              </p:par>
                              <p:par>
                                <p:cTn id="42" presetID="22" presetClass="entr" presetSubtype="8" fill="hold" nodeType="withEffect">
                                  <p:stCondLst>
                                    <p:cond delay="0"/>
                                  </p:stCondLst>
                                  <p:childTnLst>
                                    <p:set>
                                      <p:cBhvr>
                                        <p:cTn id="43" dur="1" fill="hold">
                                          <p:stCondLst>
                                            <p:cond delay="0"/>
                                          </p:stCondLst>
                                        </p:cTn>
                                        <p:tgtEl>
                                          <p:spTgt spid="27658"/>
                                        </p:tgtEl>
                                        <p:attrNameLst>
                                          <p:attrName>style.visibility</p:attrName>
                                        </p:attrNameLst>
                                      </p:cBhvr>
                                      <p:to>
                                        <p:strVal val="visible"/>
                                      </p:to>
                                    </p:set>
                                    <p:animEffect transition="in" filter="wipe(left)">
                                      <p:cBhvr>
                                        <p:cTn id="44" dur="500"/>
                                        <p:tgtEl>
                                          <p:spTgt spid="27658"/>
                                        </p:tgtEl>
                                      </p:cBhvr>
                                    </p:animEffect>
                                  </p:childTnLst>
                                </p:cTn>
                              </p:par>
                            </p:childTnLst>
                          </p:cTn>
                        </p:par>
                        <p:par>
                          <p:cTn id="45" fill="hold">
                            <p:stCondLst>
                              <p:cond delay="2520"/>
                            </p:stCondLst>
                            <p:childTnLst>
                              <p:par>
                                <p:cTn id="46" presetID="22" presetClass="entr" presetSubtype="1" fill="hold" nodeType="afterEffect">
                                  <p:stCondLst>
                                    <p:cond delay="0"/>
                                  </p:stCondLst>
                                  <p:childTnLst>
                                    <p:set>
                                      <p:cBhvr>
                                        <p:cTn id="47" dur="1" fill="hold">
                                          <p:stCondLst>
                                            <p:cond delay="0"/>
                                          </p:stCondLst>
                                        </p:cTn>
                                        <p:tgtEl>
                                          <p:spTgt spid="27653"/>
                                        </p:tgtEl>
                                        <p:attrNameLst>
                                          <p:attrName>style.visibility</p:attrName>
                                        </p:attrNameLst>
                                      </p:cBhvr>
                                      <p:to>
                                        <p:strVal val="visible"/>
                                      </p:to>
                                    </p:set>
                                    <p:animEffect transition="in" filter="wipe(up)">
                                      <p:cBhvr>
                                        <p:cTn id="48" dur="500"/>
                                        <p:tgtEl>
                                          <p:spTgt spid="27653"/>
                                        </p:tgtEl>
                                      </p:cBhvr>
                                    </p:animEffect>
                                  </p:childTnLst>
                                </p:cTn>
                              </p:par>
                            </p:childTnLst>
                          </p:cTn>
                        </p:par>
                        <p:par>
                          <p:cTn id="49" fill="hold">
                            <p:stCondLst>
                              <p:cond delay="3020"/>
                            </p:stCondLst>
                            <p:childTnLst>
                              <p:par>
                                <p:cTn id="50" presetID="52" presetClass="entr" presetSubtype="0" fill="hold" grpId="0" nodeType="afterEffect">
                                  <p:stCondLst>
                                    <p:cond delay="0"/>
                                  </p:stCondLst>
                                  <p:childTnLst>
                                    <p:set>
                                      <p:cBhvr>
                                        <p:cTn id="51" dur="1" fill="hold">
                                          <p:stCondLst>
                                            <p:cond delay="0"/>
                                          </p:stCondLst>
                                        </p:cTn>
                                        <p:tgtEl>
                                          <p:spTgt spid="27654"/>
                                        </p:tgtEl>
                                        <p:attrNameLst>
                                          <p:attrName>style.visibility</p:attrName>
                                        </p:attrNameLst>
                                      </p:cBhvr>
                                      <p:to>
                                        <p:strVal val="visible"/>
                                      </p:to>
                                    </p:set>
                                    <p:animScale>
                                      <p:cBhvr>
                                        <p:cTn id="52" dur="1000" decel="50000" fill="hold">
                                          <p:stCondLst>
                                            <p:cond delay="0"/>
                                          </p:stCondLst>
                                        </p:cTn>
                                        <p:tgtEl>
                                          <p:spTgt spid="276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27654"/>
                                        </p:tgtEl>
                                        <p:attrNameLst>
                                          <p:attrName>ppt_x</p:attrName>
                                          <p:attrName>ppt_y</p:attrName>
                                        </p:attrNameLst>
                                      </p:cBhvr>
                                    </p:animMotion>
                                    <p:animEffect transition="in" filter="fade">
                                      <p:cBhvr>
                                        <p:cTn id="54" dur="1000"/>
                                        <p:tgtEl>
                                          <p:spTgt spid="27654"/>
                                        </p:tgtEl>
                                      </p:cBhvr>
                                    </p:animEffect>
                                  </p:childTnLst>
                                </p:cTn>
                              </p:par>
                              <p:par>
                                <p:cTn id="55" presetID="52" presetClass="entr" presetSubtype="0" fill="hold" grpId="0" nodeType="withEffect">
                                  <p:stCondLst>
                                    <p:cond delay="200"/>
                                  </p:stCondLst>
                                  <p:childTnLst>
                                    <p:set>
                                      <p:cBhvr>
                                        <p:cTn id="56" dur="1" fill="hold">
                                          <p:stCondLst>
                                            <p:cond delay="0"/>
                                          </p:stCondLst>
                                        </p:cTn>
                                        <p:tgtEl>
                                          <p:spTgt spid="27655"/>
                                        </p:tgtEl>
                                        <p:attrNameLst>
                                          <p:attrName>style.visibility</p:attrName>
                                        </p:attrNameLst>
                                      </p:cBhvr>
                                      <p:to>
                                        <p:strVal val="visible"/>
                                      </p:to>
                                    </p:set>
                                    <p:animScale>
                                      <p:cBhvr>
                                        <p:cTn id="57" dur="1000" decel="50000" fill="hold">
                                          <p:stCondLst>
                                            <p:cond delay="0"/>
                                          </p:stCondLst>
                                        </p:cTn>
                                        <p:tgtEl>
                                          <p:spTgt spid="276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27655"/>
                                        </p:tgtEl>
                                        <p:attrNameLst>
                                          <p:attrName>ppt_x</p:attrName>
                                          <p:attrName>ppt_y</p:attrName>
                                        </p:attrNameLst>
                                      </p:cBhvr>
                                    </p:animMotion>
                                    <p:animEffect transition="in" filter="fade">
                                      <p:cBhvr>
                                        <p:cTn id="59" dur="1000"/>
                                        <p:tgtEl>
                                          <p:spTgt spid="27655"/>
                                        </p:tgtEl>
                                      </p:cBhvr>
                                    </p:animEffect>
                                  </p:childTnLst>
                                </p:cTn>
                              </p:par>
                              <p:par>
                                <p:cTn id="60" presetID="52" presetClass="entr" presetSubtype="0" fill="hold" grpId="0" nodeType="withEffect">
                                  <p:stCondLst>
                                    <p:cond delay="400"/>
                                  </p:stCondLst>
                                  <p:childTnLst>
                                    <p:set>
                                      <p:cBhvr>
                                        <p:cTn id="61" dur="1" fill="hold">
                                          <p:stCondLst>
                                            <p:cond delay="0"/>
                                          </p:stCondLst>
                                        </p:cTn>
                                        <p:tgtEl>
                                          <p:spTgt spid="27656"/>
                                        </p:tgtEl>
                                        <p:attrNameLst>
                                          <p:attrName>style.visibility</p:attrName>
                                        </p:attrNameLst>
                                      </p:cBhvr>
                                      <p:to>
                                        <p:strVal val="visible"/>
                                      </p:to>
                                    </p:set>
                                    <p:animScale>
                                      <p:cBhvr>
                                        <p:cTn id="62" dur="1000" decel="50000" fill="hold">
                                          <p:stCondLst>
                                            <p:cond delay="0"/>
                                          </p:stCondLst>
                                        </p:cTn>
                                        <p:tgtEl>
                                          <p:spTgt spid="276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27656"/>
                                        </p:tgtEl>
                                        <p:attrNameLst>
                                          <p:attrName>ppt_x</p:attrName>
                                          <p:attrName>ppt_y</p:attrName>
                                        </p:attrNameLst>
                                      </p:cBhvr>
                                    </p:animMotion>
                                    <p:animEffect transition="in" filter="fade">
                                      <p:cBhvr>
                                        <p:cTn id="64" dur="1000"/>
                                        <p:tgtEl>
                                          <p:spTgt spid="27656"/>
                                        </p:tgtEl>
                                      </p:cBhvr>
                                    </p:animEffect>
                                  </p:childTnLst>
                                </p:cTn>
                              </p:par>
                            </p:childTnLst>
                          </p:cTn>
                        </p:par>
                        <p:par>
                          <p:cTn id="65" fill="hold">
                            <p:stCondLst>
                              <p:cond delay="4420"/>
                            </p:stCondLst>
                            <p:childTnLst>
                              <p:par>
                                <p:cTn id="66" presetID="31" presetClass="entr" presetSubtype="0" fill="hold" grpId="0" nodeType="afterEffect">
                                  <p:stCondLst>
                                    <p:cond delay="0"/>
                                  </p:stCondLst>
                                  <p:childTnLst>
                                    <p:set>
                                      <p:cBhvr>
                                        <p:cTn id="67" dur="1" fill="hold">
                                          <p:stCondLst>
                                            <p:cond delay="0"/>
                                          </p:stCondLst>
                                        </p:cTn>
                                        <p:tgtEl>
                                          <p:spTgt spid="27661"/>
                                        </p:tgtEl>
                                        <p:attrNameLst>
                                          <p:attrName>style.visibility</p:attrName>
                                        </p:attrNameLst>
                                      </p:cBhvr>
                                      <p:to>
                                        <p:strVal val="visible"/>
                                      </p:to>
                                    </p:set>
                                    <p:anim calcmode="lin" valueType="num">
                                      <p:cBhvr>
                                        <p:cTn id="68" dur="300" fill="hold"/>
                                        <p:tgtEl>
                                          <p:spTgt spid="27661"/>
                                        </p:tgtEl>
                                        <p:attrNameLst>
                                          <p:attrName>ppt_w</p:attrName>
                                        </p:attrNameLst>
                                      </p:cBhvr>
                                      <p:tavLst>
                                        <p:tav tm="0">
                                          <p:val>
                                            <p:fltVal val="0"/>
                                          </p:val>
                                        </p:tav>
                                        <p:tav tm="100000">
                                          <p:val>
                                            <p:strVal val="#ppt_w"/>
                                          </p:val>
                                        </p:tav>
                                      </p:tavLst>
                                    </p:anim>
                                    <p:anim calcmode="lin" valueType="num">
                                      <p:cBhvr>
                                        <p:cTn id="69" dur="300" fill="hold"/>
                                        <p:tgtEl>
                                          <p:spTgt spid="27661"/>
                                        </p:tgtEl>
                                        <p:attrNameLst>
                                          <p:attrName>ppt_h</p:attrName>
                                        </p:attrNameLst>
                                      </p:cBhvr>
                                      <p:tavLst>
                                        <p:tav tm="0">
                                          <p:val>
                                            <p:fltVal val="0"/>
                                          </p:val>
                                        </p:tav>
                                        <p:tav tm="100000">
                                          <p:val>
                                            <p:strVal val="#ppt_h"/>
                                          </p:val>
                                        </p:tav>
                                      </p:tavLst>
                                    </p:anim>
                                    <p:anim calcmode="lin" valueType="num">
                                      <p:cBhvr>
                                        <p:cTn id="70" dur="300" fill="hold"/>
                                        <p:tgtEl>
                                          <p:spTgt spid="27661"/>
                                        </p:tgtEl>
                                        <p:attrNameLst>
                                          <p:attrName>style.rotation</p:attrName>
                                        </p:attrNameLst>
                                      </p:cBhvr>
                                      <p:tavLst>
                                        <p:tav tm="0">
                                          <p:val>
                                            <p:fltVal val="90"/>
                                          </p:val>
                                        </p:tav>
                                        <p:tav tm="100000">
                                          <p:val>
                                            <p:fltVal val="0"/>
                                          </p:val>
                                        </p:tav>
                                      </p:tavLst>
                                    </p:anim>
                                    <p:animEffect transition="in" filter="fade">
                                      <p:cBhvr>
                                        <p:cTn id="71" dur="300"/>
                                        <p:tgtEl>
                                          <p:spTgt spid="27661"/>
                                        </p:tgtEl>
                                      </p:cBhvr>
                                    </p:animEffect>
                                  </p:childTnLst>
                                </p:cTn>
                              </p:par>
                            </p:childTnLst>
                          </p:cTn>
                        </p:par>
                        <p:par>
                          <p:cTn id="72" fill="hold">
                            <p:stCondLst>
                              <p:cond delay="4720"/>
                            </p:stCondLst>
                            <p:childTnLst>
                              <p:par>
                                <p:cTn id="73" presetID="22" presetClass="entr" presetSubtype="8" fill="hold" grpId="0" nodeType="afterEffect">
                                  <p:stCondLst>
                                    <p:cond delay="0"/>
                                  </p:stCondLst>
                                  <p:childTnLst>
                                    <p:set>
                                      <p:cBhvr>
                                        <p:cTn id="74" dur="1" fill="hold">
                                          <p:stCondLst>
                                            <p:cond delay="0"/>
                                          </p:stCondLst>
                                        </p:cTn>
                                        <p:tgtEl>
                                          <p:spTgt spid="27665"/>
                                        </p:tgtEl>
                                        <p:attrNameLst>
                                          <p:attrName>style.visibility</p:attrName>
                                        </p:attrNameLst>
                                      </p:cBhvr>
                                      <p:to>
                                        <p:strVal val="visible"/>
                                      </p:to>
                                    </p:set>
                                    <p:animEffect transition="in" filter="wipe(left)">
                                      <p:cBhvr>
                                        <p:cTn id="75" dur="500"/>
                                        <p:tgtEl>
                                          <p:spTgt spid="27665"/>
                                        </p:tgtEl>
                                      </p:cBhvr>
                                    </p:animEffect>
                                  </p:childTnLst>
                                </p:cTn>
                              </p:par>
                            </p:childTnLst>
                          </p:cTn>
                        </p:par>
                        <p:par>
                          <p:cTn id="76" fill="hold">
                            <p:stCondLst>
                              <p:cond delay="5220"/>
                            </p:stCondLst>
                            <p:childTnLst>
                              <p:par>
                                <p:cTn id="77" presetID="31" presetClass="entr" presetSubtype="0" fill="hold" grpId="0" nodeType="afterEffect">
                                  <p:stCondLst>
                                    <p:cond delay="0"/>
                                  </p:stCondLst>
                                  <p:childTnLst>
                                    <p:set>
                                      <p:cBhvr>
                                        <p:cTn id="78" dur="1" fill="hold">
                                          <p:stCondLst>
                                            <p:cond delay="0"/>
                                          </p:stCondLst>
                                        </p:cTn>
                                        <p:tgtEl>
                                          <p:spTgt spid="27662"/>
                                        </p:tgtEl>
                                        <p:attrNameLst>
                                          <p:attrName>style.visibility</p:attrName>
                                        </p:attrNameLst>
                                      </p:cBhvr>
                                      <p:to>
                                        <p:strVal val="visible"/>
                                      </p:to>
                                    </p:set>
                                    <p:anim calcmode="lin" valueType="num">
                                      <p:cBhvr>
                                        <p:cTn id="79" dur="300" fill="hold"/>
                                        <p:tgtEl>
                                          <p:spTgt spid="27662"/>
                                        </p:tgtEl>
                                        <p:attrNameLst>
                                          <p:attrName>ppt_w</p:attrName>
                                        </p:attrNameLst>
                                      </p:cBhvr>
                                      <p:tavLst>
                                        <p:tav tm="0">
                                          <p:val>
                                            <p:fltVal val="0"/>
                                          </p:val>
                                        </p:tav>
                                        <p:tav tm="100000">
                                          <p:val>
                                            <p:strVal val="#ppt_w"/>
                                          </p:val>
                                        </p:tav>
                                      </p:tavLst>
                                    </p:anim>
                                    <p:anim calcmode="lin" valueType="num">
                                      <p:cBhvr>
                                        <p:cTn id="80" dur="300" fill="hold"/>
                                        <p:tgtEl>
                                          <p:spTgt spid="27662"/>
                                        </p:tgtEl>
                                        <p:attrNameLst>
                                          <p:attrName>ppt_h</p:attrName>
                                        </p:attrNameLst>
                                      </p:cBhvr>
                                      <p:tavLst>
                                        <p:tav tm="0">
                                          <p:val>
                                            <p:fltVal val="0"/>
                                          </p:val>
                                        </p:tav>
                                        <p:tav tm="100000">
                                          <p:val>
                                            <p:strVal val="#ppt_h"/>
                                          </p:val>
                                        </p:tav>
                                      </p:tavLst>
                                    </p:anim>
                                    <p:anim calcmode="lin" valueType="num">
                                      <p:cBhvr>
                                        <p:cTn id="81" dur="300" fill="hold"/>
                                        <p:tgtEl>
                                          <p:spTgt spid="27662"/>
                                        </p:tgtEl>
                                        <p:attrNameLst>
                                          <p:attrName>style.rotation</p:attrName>
                                        </p:attrNameLst>
                                      </p:cBhvr>
                                      <p:tavLst>
                                        <p:tav tm="0">
                                          <p:val>
                                            <p:fltVal val="90"/>
                                          </p:val>
                                        </p:tav>
                                        <p:tav tm="100000">
                                          <p:val>
                                            <p:fltVal val="0"/>
                                          </p:val>
                                        </p:tav>
                                      </p:tavLst>
                                    </p:anim>
                                    <p:animEffect transition="in" filter="fade">
                                      <p:cBhvr>
                                        <p:cTn id="82" dur="300"/>
                                        <p:tgtEl>
                                          <p:spTgt spid="27662"/>
                                        </p:tgtEl>
                                      </p:cBhvr>
                                    </p:animEffect>
                                  </p:childTnLst>
                                </p:cTn>
                              </p:par>
                            </p:childTnLst>
                          </p:cTn>
                        </p:par>
                        <p:par>
                          <p:cTn id="83" fill="hold">
                            <p:stCondLst>
                              <p:cond delay="5520"/>
                            </p:stCondLst>
                            <p:childTnLst>
                              <p:par>
                                <p:cTn id="84" presetID="22" presetClass="entr" presetSubtype="8" fill="hold" grpId="0" nodeType="afterEffect">
                                  <p:stCondLst>
                                    <p:cond delay="0"/>
                                  </p:stCondLst>
                                  <p:childTnLst>
                                    <p:set>
                                      <p:cBhvr>
                                        <p:cTn id="85" dur="1" fill="hold">
                                          <p:stCondLst>
                                            <p:cond delay="0"/>
                                          </p:stCondLst>
                                        </p:cTn>
                                        <p:tgtEl>
                                          <p:spTgt spid="27666"/>
                                        </p:tgtEl>
                                        <p:attrNameLst>
                                          <p:attrName>style.visibility</p:attrName>
                                        </p:attrNameLst>
                                      </p:cBhvr>
                                      <p:to>
                                        <p:strVal val="visible"/>
                                      </p:to>
                                    </p:set>
                                    <p:animEffect transition="in" filter="wipe(left)">
                                      <p:cBhvr>
                                        <p:cTn id="86" dur="500"/>
                                        <p:tgtEl>
                                          <p:spTgt spid="27666"/>
                                        </p:tgtEl>
                                      </p:cBhvr>
                                    </p:animEffect>
                                  </p:childTnLst>
                                </p:cTn>
                              </p:par>
                            </p:childTnLst>
                          </p:cTn>
                        </p:par>
                        <p:par>
                          <p:cTn id="87" fill="hold">
                            <p:stCondLst>
                              <p:cond delay="6020"/>
                            </p:stCondLst>
                            <p:childTnLst>
                              <p:par>
                                <p:cTn id="88" presetID="31" presetClass="entr" presetSubtype="0" fill="hold" grpId="0" nodeType="afterEffect">
                                  <p:stCondLst>
                                    <p:cond delay="0"/>
                                  </p:stCondLst>
                                  <p:childTnLst>
                                    <p:set>
                                      <p:cBhvr>
                                        <p:cTn id="89" dur="1" fill="hold">
                                          <p:stCondLst>
                                            <p:cond delay="0"/>
                                          </p:stCondLst>
                                        </p:cTn>
                                        <p:tgtEl>
                                          <p:spTgt spid="27663"/>
                                        </p:tgtEl>
                                        <p:attrNameLst>
                                          <p:attrName>style.visibility</p:attrName>
                                        </p:attrNameLst>
                                      </p:cBhvr>
                                      <p:to>
                                        <p:strVal val="visible"/>
                                      </p:to>
                                    </p:set>
                                    <p:anim calcmode="lin" valueType="num">
                                      <p:cBhvr>
                                        <p:cTn id="90" dur="300" fill="hold"/>
                                        <p:tgtEl>
                                          <p:spTgt spid="27663"/>
                                        </p:tgtEl>
                                        <p:attrNameLst>
                                          <p:attrName>ppt_w</p:attrName>
                                        </p:attrNameLst>
                                      </p:cBhvr>
                                      <p:tavLst>
                                        <p:tav tm="0">
                                          <p:val>
                                            <p:fltVal val="0"/>
                                          </p:val>
                                        </p:tav>
                                        <p:tav tm="100000">
                                          <p:val>
                                            <p:strVal val="#ppt_w"/>
                                          </p:val>
                                        </p:tav>
                                      </p:tavLst>
                                    </p:anim>
                                    <p:anim calcmode="lin" valueType="num">
                                      <p:cBhvr>
                                        <p:cTn id="91" dur="300" fill="hold"/>
                                        <p:tgtEl>
                                          <p:spTgt spid="27663"/>
                                        </p:tgtEl>
                                        <p:attrNameLst>
                                          <p:attrName>ppt_h</p:attrName>
                                        </p:attrNameLst>
                                      </p:cBhvr>
                                      <p:tavLst>
                                        <p:tav tm="0">
                                          <p:val>
                                            <p:fltVal val="0"/>
                                          </p:val>
                                        </p:tav>
                                        <p:tav tm="100000">
                                          <p:val>
                                            <p:strVal val="#ppt_h"/>
                                          </p:val>
                                        </p:tav>
                                      </p:tavLst>
                                    </p:anim>
                                    <p:anim calcmode="lin" valueType="num">
                                      <p:cBhvr>
                                        <p:cTn id="92" dur="300" fill="hold"/>
                                        <p:tgtEl>
                                          <p:spTgt spid="27663"/>
                                        </p:tgtEl>
                                        <p:attrNameLst>
                                          <p:attrName>style.rotation</p:attrName>
                                        </p:attrNameLst>
                                      </p:cBhvr>
                                      <p:tavLst>
                                        <p:tav tm="0">
                                          <p:val>
                                            <p:fltVal val="90"/>
                                          </p:val>
                                        </p:tav>
                                        <p:tav tm="100000">
                                          <p:val>
                                            <p:fltVal val="0"/>
                                          </p:val>
                                        </p:tav>
                                      </p:tavLst>
                                    </p:anim>
                                    <p:animEffect transition="in" filter="fade">
                                      <p:cBhvr>
                                        <p:cTn id="93" dur="300"/>
                                        <p:tgtEl>
                                          <p:spTgt spid="27663"/>
                                        </p:tgtEl>
                                      </p:cBhvr>
                                    </p:animEffect>
                                  </p:childTnLst>
                                </p:cTn>
                              </p:par>
                            </p:childTnLst>
                          </p:cTn>
                        </p:par>
                        <p:par>
                          <p:cTn id="94" fill="hold">
                            <p:stCondLst>
                              <p:cond delay="6320"/>
                            </p:stCondLst>
                            <p:childTnLst>
                              <p:par>
                                <p:cTn id="95" presetID="22" presetClass="entr" presetSubtype="8" fill="hold" grpId="0" nodeType="afterEffect">
                                  <p:stCondLst>
                                    <p:cond delay="0"/>
                                  </p:stCondLst>
                                  <p:childTnLst>
                                    <p:set>
                                      <p:cBhvr>
                                        <p:cTn id="96" dur="1" fill="hold">
                                          <p:stCondLst>
                                            <p:cond delay="0"/>
                                          </p:stCondLst>
                                        </p:cTn>
                                        <p:tgtEl>
                                          <p:spTgt spid="27667"/>
                                        </p:tgtEl>
                                        <p:attrNameLst>
                                          <p:attrName>style.visibility</p:attrName>
                                        </p:attrNameLst>
                                      </p:cBhvr>
                                      <p:to>
                                        <p:strVal val="visible"/>
                                      </p:to>
                                    </p:set>
                                    <p:animEffect transition="in" filter="wipe(left)">
                                      <p:cBhvr>
                                        <p:cTn id="97" dur="500"/>
                                        <p:tgtEl>
                                          <p:spTgt spid="27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2" grpId="0" animBg="1"/>
      <p:bldP spid="27654" grpId="0" animBg="1"/>
      <p:bldP spid="27655" grpId="0" animBg="1"/>
      <p:bldP spid="27656" grpId="0" animBg="1"/>
      <p:bldP spid="27660" grpId="0" animBg="1"/>
      <p:bldP spid="27661" grpId="0"/>
      <p:bldP spid="27662" grpId="0"/>
      <p:bldP spid="27663" grpId="0"/>
      <p:bldP spid="27664" grpId="0"/>
      <p:bldP spid="27665" grpId="0"/>
      <p:bldP spid="27666" grpId="0"/>
      <p:bldP spid="276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108269"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局部相关性</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664109" y="2432734"/>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676803" y="2786866"/>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1</a:t>
            </a:r>
            <a:r>
              <a:rPr lang="zh-CN" altLang="en-US" sz="1999" dirty="0">
                <a:solidFill>
                  <a:srgbClr val="FFFFFF"/>
                </a:solidFill>
                <a:latin typeface="微软雅黑" panose="020B0503020204020204" pitchFamily="34" charset="-122"/>
                <a:ea typeface="微软雅黑" panose="020B0503020204020204" pitchFamily="34" charset="-122"/>
              </a:rPr>
              <a:t>）</a:t>
            </a:r>
          </a:p>
        </p:txBody>
      </p:sp>
      <p:sp>
        <p:nvSpPr>
          <p:cNvPr id="19" name="TextBox 4">
            <a:extLst>
              <a:ext uri="{FF2B5EF4-FFF2-40B4-BE49-F238E27FC236}">
                <a16:creationId xmlns:a16="http://schemas.microsoft.com/office/drawing/2014/main" id="{DD7453AD-CA72-4AFE-B37C-293A71921D73}"/>
              </a:ext>
            </a:extLst>
          </p:cNvPr>
          <p:cNvSpPr txBox="1"/>
          <p:nvPr/>
        </p:nvSpPr>
        <p:spPr>
          <a:xfrm>
            <a:off x="2066564" y="2432734"/>
            <a:ext cx="9010106" cy="2308324"/>
          </a:xfrm>
          <a:prstGeom prst="rect">
            <a:avLst/>
          </a:prstGeom>
          <a:noFill/>
          <a:ln w="9525">
            <a:noFill/>
          </a:ln>
        </p:spPr>
        <p:txBody>
          <a:bodyPr wrap="square" anchor="t">
            <a:spAutoFit/>
          </a:bodyPr>
          <a:lstStyle/>
          <a:p>
            <a:r>
              <a:rPr lang="zh-CN" altLang="en-US" dirty="0"/>
              <a:t>全连接神经网络中，网络层的每个输出节点和所有的输入节点相连接，这种稠密的连接方式是导致参数量大的根本原因</a:t>
            </a:r>
            <a:r>
              <a:rPr lang="en-US" altLang="zh-CN" dirty="0"/>
              <a:t>.</a:t>
            </a:r>
          </a:p>
          <a:p>
            <a:endParaRPr lang="en-US" altLang="zh-CN" dirty="0"/>
          </a:p>
          <a:p>
            <a:r>
              <a:rPr lang="zh-CN" altLang="en-US" dirty="0"/>
              <a:t>使输出节点仅和部分对其“重要”的节点相连是减少参数量的一种方法，为此必须寻求描述重要性分布的方法</a:t>
            </a:r>
            <a:r>
              <a:rPr lang="en-US" altLang="zh-CN" dirty="0"/>
              <a:t>.</a:t>
            </a:r>
          </a:p>
          <a:p>
            <a:endParaRPr lang="en-US" altLang="zh-CN" dirty="0"/>
          </a:p>
          <a:p>
            <a:r>
              <a:rPr lang="zh-CN" altLang="en-US" dirty="0"/>
              <a:t>现实生活中存在着大量以位置、距离作为重要性分布衡量标准的数据，可以对图片作类似处理</a:t>
            </a:r>
            <a:r>
              <a:rPr lang="en-US" altLang="zh-CN" dirty="0"/>
              <a:t>.</a:t>
            </a:r>
          </a:p>
        </p:txBody>
      </p:sp>
    </p:spTree>
    <p:extLst>
      <p:ext uri="{BB962C8B-B14F-4D97-AF65-F5344CB8AC3E}">
        <p14:creationId xmlns:p14="http://schemas.microsoft.com/office/powerpoint/2010/main" val="2059008586"/>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86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36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66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108269"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局部相关性</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901348" y="1252863"/>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914042" y="1606995"/>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2</a:t>
            </a:r>
            <a:r>
              <a:rPr lang="zh-CN" altLang="en-US" sz="1999" dirty="0">
                <a:solidFill>
                  <a:srgbClr val="FFFFFF"/>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19" name="TextBox 4">
                <a:extLst>
                  <a:ext uri="{FF2B5EF4-FFF2-40B4-BE49-F238E27FC236}">
                    <a16:creationId xmlns:a16="http://schemas.microsoft.com/office/drawing/2014/main" id="{DD7453AD-CA72-4AFE-B37C-293A71921D73}"/>
                  </a:ext>
                </a:extLst>
              </p:cNvPr>
              <p:cNvSpPr txBox="1"/>
              <p:nvPr/>
            </p:nvSpPr>
            <p:spPr>
              <a:xfrm>
                <a:off x="2303803" y="1252863"/>
                <a:ext cx="9010106" cy="1060740"/>
              </a:xfrm>
              <a:prstGeom prst="rect">
                <a:avLst/>
              </a:prstGeom>
              <a:noFill/>
              <a:ln w="9525">
                <a:noFill/>
              </a:ln>
            </p:spPr>
            <p:txBody>
              <a:bodyPr wrap="square" anchor="t">
                <a:spAutoFit/>
              </a:bodyPr>
              <a:lstStyle/>
              <a:p>
                <a:r>
                  <a:rPr lang="zh-CN" altLang="en-US" dirty="0"/>
                  <a:t>假设与当前像素的欧式距离不大于</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𝑘</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2</m:t>
                            </m:r>
                          </m:e>
                        </m:rad>
                      </m:den>
                    </m:f>
                    <m:r>
                      <a:rPr lang="zh-CN" altLang="en-US" i="1">
                        <a:latin typeface="Cambria Math" panose="02040503050406030204" pitchFamily="18" charset="0"/>
                      </a:rPr>
                      <m:t>的</m:t>
                    </m:r>
                  </m:oMath>
                </a14:m>
                <a:r>
                  <a:rPr lang="zh-CN" altLang="en-US" dirty="0"/>
                  <a:t>像素点重要性较高，那么可以很轻松地解决每个像素点的重要性分布问题：</a:t>
                </a:r>
                <a:endParaRPr lang="en-US" altLang="zh-CN" dirty="0"/>
              </a:p>
              <a:p>
                <a:endParaRPr lang="en-US" altLang="zh-CN" dirty="0"/>
              </a:p>
            </p:txBody>
          </p:sp>
        </mc:Choice>
        <mc:Fallback>
          <p:sp>
            <p:nvSpPr>
              <p:cNvPr id="19" name="TextBox 4">
                <a:extLst>
                  <a:ext uri="{FF2B5EF4-FFF2-40B4-BE49-F238E27FC236}">
                    <a16:creationId xmlns:a16="http://schemas.microsoft.com/office/drawing/2014/main" id="{DD7453AD-CA72-4AFE-B37C-293A71921D73}"/>
                  </a:ext>
                </a:extLst>
              </p:cNvPr>
              <p:cNvSpPr txBox="1">
                <a:spLocks noRot="1" noChangeAspect="1" noMove="1" noResize="1" noEditPoints="1" noAdjustHandles="1" noChangeArrowheads="1" noChangeShapeType="1" noTextEdit="1"/>
              </p:cNvSpPr>
              <p:nvPr/>
            </p:nvSpPr>
            <p:spPr>
              <a:xfrm>
                <a:off x="2303803" y="1252863"/>
                <a:ext cx="9010106" cy="1060740"/>
              </a:xfrm>
              <a:prstGeom prst="rect">
                <a:avLst/>
              </a:prstGeom>
              <a:blipFill>
                <a:blip r:embed="rId2"/>
                <a:stretch>
                  <a:fillRect l="-609"/>
                </a:stretch>
              </a:blipFill>
              <a:ln w="9525">
                <a:noFill/>
              </a:ln>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C06818D-3523-4E26-AB5E-CDCDA14E82A3}"/>
              </a:ext>
            </a:extLst>
          </p:cNvPr>
          <p:cNvPicPr>
            <a:picLocks noChangeAspect="1"/>
          </p:cNvPicPr>
          <p:nvPr/>
        </p:nvPicPr>
        <p:blipFill>
          <a:blip r:embed="rId3"/>
          <a:stretch>
            <a:fillRect/>
          </a:stretch>
        </p:blipFill>
        <p:spPr>
          <a:xfrm>
            <a:off x="4773053" y="2161233"/>
            <a:ext cx="2645893" cy="2152075"/>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DCA3EEA8-1E11-46F0-8406-4C582491CA46}"/>
                  </a:ext>
                </a:extLst>
              </p:cNvPr>
              <p:cNvSpPr txBox="1"/>
              <p:nvPr/>
            </p:nvSpPr>
            <p:spPr>
              <a:xfrm>
                <a:off x="2303803" y="4544398"/>
                <a:ext cx="9010106" cy="923330"/>
              </a:xfrm>
              <a:prstGeom prst="rect">
                <a:avLst/>
              </a:prstGeom>
              <a:noFill/>
            </p:spPr>
            <p:txBody>
              <a:bodyPr wrap="square" rtlCol="0">
                <a:spAutoFit/>
              </a:bodyPr>
              <a:lstStyle/>
              <a:p>
                <a:pPr marL="0" indent="0">
                  <a:buNone/>
                </a:pPr>
                <a:r>
                  <a:rPr lang="zh-CN" altLang="en-US" sz="1800" dirty="0"/>
                  <a:t>对于中间的红色像素而言，网格内的像素才会参与计算，而网格外的像素会被忽略</a:t>
                </a:r>
                <a:r>
                  <a:rPr lang="en-US" altLang="zh-CN" dirty="0"/>
                  <a:t>.</a:t>
                </a:r>
              </a:p>
              <a:p>
                <a:pPr marL="0" indent="0">
                  <a:buNone/>
                </a:pPr>
                <a:endParaRPr lang="en-US" altLang="zh-CN" sz="1800" dirty="0"/>
              </a:p>
              <a:p>
                <a:pPr marL="0" indent="0">
                  <a:buNone/>
                </a:pPr>
                <a:r>
                  <a:rPr lang="zh-CN" altLang="en-US" sz="1800" dirty="0"/>
                  <a:t>此处的长宽为</a:t>
                </a:r>
                <a14:m>
                  <m:oMath xmlns:m="http://schemas.openxmlformats.org/officeDocument/2006/math">
                    <m:r>
                      <a:rPr lang="en-US" altLang="zh-CN" sz="1800" b="0" i="1" smtClean="0">
                        <a:latin typeface="Cambria Math" panose="02040503050406030204" pitchFamily="18" charset="0"/>
                      </a:rPr>
                      <m:t>𝑘</m:t>
                    </m:r>
                  </m:oMath>
                </a14:m>
                <a:r>
                  <a:rPr lang="zh-CN" altLang="en-US" sz="1800" dirty="0"/>
                  <a:t>的窗口成为</a:t>
                </a:r>
                <a:r>
                  <a:rPr lang="zh-CN" altLang="en-US" sz="1800" b="1" dirty="0"/>
                  <a:t>感受野</a:t>
                </a:r>
                <a:r>
                  <a:rPr lang="zh-CN" altLang="en-US" sz="1800" dirty="0"/>
                  <a:t>（</a:t>
                </a:r>
                <a:r>
                  <a:rPr lang="en-US" altLang="zh-CN" sz="1800" dirty="0"/>
                  <a:t>receptive field</a:t>
                </a:r>
                <a:r>
                  <a:rPr lang="zh-CN" altLang="en-US" sz="1800" dirty="0"/>
                  <a:t>）</a:t>
                </a:r>
                <a:r>
                  <a:rPr lang="en-US" altLang="zh-CN" sz="1800" dirty="0"/>
                  <a:t>.</a:t>
                </a:r>
              </a:p>
            </p:txBody>
          </p:sp>
        </mc:Choice>
        <mc:Fallback>
          <p:sp>
            <p:nvSpPr>
              <p:cNvPr id="4" name="文本框 3">
                <a:extLst>
                  <a:ext uri="{FF2B5EF4-FFF2-40B4-BE49-F238E27FC236}">
                    <a16:creationId xmlns:a16="http://schemas.microsoft.com/office/drawing/2014/main" id="{DCA3EEA8-1E11-46F0-8406-4C582491CA46}"/>
                  </a:ext>
                </a:extLst>
              </p:cNvPr>
              <p:cNvSpPr txBox="1">
                <a:spLocks noRot="1" noChangeAspect="1" noMove="1" noResize="1" noEditPoints="1" noAdjustHandles="1" noChangeArrowheads="1" noChangeShapeType="1" noTextEdit="1"/>
              </p:cNvSpPr>
              <p:nvPr/>
            </p:nvSpPr>
            <p:spPr>
              <a:xfrm>
                <a:off x="2303803" y="4544398"/>
                <a:ext cx="9010106" cy="923330"/>
              </a:xfrm>
              <a:prstGeom prst="rect">
                <a:avLst/>
              </a:prstGeom>
              <a:blipFill>
                <a:blip r:embed="rId4"/>
                <a:stretch>
                  <a:fillRect l="-609"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0920589"/>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86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36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66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108269"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局部相关性</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901348" y="1907782"/>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914042" y="2261914"/>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3</a:t>
            </a:r>
            <a:r>
              <a:rPr lang="zh-CN" altLang="en-US" sz="1999" dirty="0">
                <a:solidFill>
                  <a:srgbClr val="FFFFFF"/>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19" name="TextBox 4">
                <a:extLst>
                  <a:ext uri="{FF2B5EF4-FFF2-40B4-BE49-F238E27FC236}">
                    <a16:creationId xmlns:a16="http://schemas.microsoft.com/office/drawing/2014/main" id="{DD7453AD-CA72-4AFE-B37C-293A71921D73}"/>
                  </a:ext>
                </a:extLst>
              </p:cNvPr>
              <p:cNvSpPr txBox="1"/>
              <p:nvPr/>
            </p:nvSpPr>
            <p:spPr>
              <a:xfrm>
                <a:off x="2303803" y="1907782"/>
                <a:ext cx="9010106" cy="3042436"/>
              </a:xfrm>
              <a:prstGeom prst="rect">
                <a:avLst/>
              </a:prstGeom>
              <a:noFill/>
              <a:ln w="9525">
                <a:noFill/>
              </a:ln>
            </p:spPr>
            <p:txBody>
              <a:bodyPr wrap="square" anchor="t">
                <a:spAutoFit/>
              </a:bodyPr>
              <a:lstStyle/>
              <a:p>
                <a:r>
                  <a:rPr lang="zh-CN" altLang="en-US" dirty="0"/>
                  <a:t>上述基于距离的重要性分布假设被称为</a:t>
                </a:r>
                <a:r>
                  <a:rPr lang="zh-CN" altLang="en-US" b="1" dirty="0"/>
                  <a:t>局部相关性</a:t>
                </a:r>
                <a:r>
                  <a:rPr lang="zh-CN" altLang="en-US" dirty="0"/>
                  <a:t>，每个节点仅关注和自身距离较近的节点而忽略距离较远的节点</a:t>
                </a:r>
                <a:r>
                  <a:rPr lang="en-US" altLang="zh-CN" dirty="0"/>
                  <a:t>.</a:t>
                </a:r>
              </a:p>
              <a:p>
                <a:endParaRPr lang="en-US" altLang="zh-CN" dirty="0"/>
              </a:p>
              <a:p>
                <a:r>
                  <a:rPr lang="zh-CN" altLang="en-US" dirty="0"/>
                  <a:t>考虑局部相关性时，全连接层的连接模式可表示如下：</a:t>
                </a:r>
                <a:endParaRPr lang="en-US" altLang="zh-CN" dirty="0"/>
              </a:p>
              <a:p>
                <a:pPr>
                  <a:buFont typeface="Wingdings" panose="05000000000000000000" pitchFamily="2" charset="2"/>
                  <a:buChar char="Ø"/>
                </a:pPr>
                <a:endParaRPr lang="en-US" altLang="zh-CN" dirty="0"/>
              </a:p>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zh-CN" altLang="en-US" i="1">
                          <a:latin typeface="Cambria Math" panose="02040503050406030204" pitchFamily="18" charset="0"/>
                        </a:rPr>
                        <m:t>𝜎</m:t>
                      </m:r>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𝑑</m:t>
                          </m:r>
                          <m:r>
                            <a:rPr lang="en-US" altLang="zh-CN" i="1">
                              <a:latin typeface="Cambria Math" panose="02040503050406030204" pitchFamily="18" charset="0"/>
                            </a:rPr>
                            <m:t>𝑖𝑠𝑡</m:t>
                          </m:r>
                          <m:d>
                            <m:dPr>
                              <m:ctrlPr>
                                <a:rPr lang="en-US" altLang="zh-CN" i="1">
                                  <a:latin typeface="Cambria Math" panose="02040503050406030204" pitchFamily="18" charset="0"/>
                                </a:rPr>
                              </m:ctrlPr>
                            </m:dPr>
                            <m:e>
                              <m:r>
                                <m:rPr>
                                  <m:brk m:alnAt="7"/>
                                </m:rP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r>
                            <m:rPr>
                              <m:brk m:alnAt="7"/>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sub>
                          </m:sSub>
                        </m:e>
                      </m:nary>
                      <m:r>
                        <a:rPr lang="en-US" altLang="zh-CN" i="1">
                          <a:latin typeface="Cambria Math" panose="02040503050406030204" pitchFamily="18" charset="0"/>
                        </a:rPr>
                        <m:t>)</m:t>
                      </m:r>
                    </m:oMath>
                  </m:oMathPara>
                </a14:m>
                <a:endParaRPr lang="en-US" altLang="zh-CN" dirty="0"/>
              </a:p>
              <a:p>
                <a:endParaRPr lang="en-US" altLang="zh-CN" dirty="0"/>
              </a:p>
              <a:p>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𝑗</m:t>
                        </m:r>
                      </m:sub>
                    </m:sSub>
                  </m:oMath>
                </a14:m>
                <a:r>
                  <a:rPr lang="zh-CN" altLang="en-US" dirty="0"/>
                  <a:t>为输出节点，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𝑖𝑗</m:t>
                        </m:r>
                      </m:sub>
                    </m:sSub>
                    <m:r>
                      <a:rPr lang="zh-CN" altLang="en-US" i="1">
                        <a:latin typeface="Cambria Math" panose="02040503050406030204" pitchFamily="18" charset="0"/>
                      </a:rPr>
                      <m:t>为</m:t>
                    </m:r>
                  </m:oMath>
                </a14:m>
                <a:r>
                  <a:rPr lang="zh-CN" altLang="en-US" dirty="0"/>
                  <a:t>输入节点</a:t>
                </a:r>
                <a14:m>
                  <m:oMath xmlns:m="http://schemas.openxmlformats.org/officeDocument/2006/math">
                    <m:r>
                      <a:rPr lang="en-US" altLang="zh-CN" i="1">
                        <a:latin typeface="Cambria Math" panose="02040503050406030204" pitchFamily="18" charset="0"/>
                      </a:rPr>
                      <m:t>𝑖</m:t>
                    </m:r>
                  </m:oMath>
                </a14:m>
                <a:r>
                  <a:rPr lang="zh-CN" altLang="en-US" dirty="0"/>
                  <a:t>到输出节点的权值，</a:t>
                </a:r>
                <a14:m>
                  <m:oMath xmlns:m="http://schemas.openxmlformats.org/officeDocument/2006/math">
                    <m:r>
                      <a:rPr lang="en-US" altLang="zh-CN" i="1">
                        <a:latin typeface="Cambria Math" panose="02040503050406030204" pitchFamily="18" charset="0"/>
                      </a:rPr>
                      <m:t>𝑑𝑖𝑠𝑡</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a14:m>
                <a:r>
                  <a:rPr lang="zh-CN" altLang="en-US" dirty="0"/>
                  <a:t>表示</a:t>
                </a:r>
                <a:r>
                  <a:rPr lang="en-US" altLang="zh-CN" dirty="0"/>
                  <a:t> </a:t>
                </a:r>
                <a:r>
                  <a:rPr lang="zh-CN" altLang="en-US" dirty="0"/>
                  <a:t>节点</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𝑗</m:t>
                        </m:r>
                      </m:sub>
                    </m:sSub>
                  </m:oMath>
                </a14:m>
                <a:r>
                  <a:rPr lang="zh-CN" altLang="en-US" dirty="0"/>
                  <a:t>之间的距离；上式指出，每个输出节点均只和其感受野内的节点相连</a:t>
                </a:r>
                <a:r>
                  <a:rPr lang="en-US" altLang="zh-CN" dirty="0"/>
                  <a:t>.</a:t>
                </a:r>
                <a:endParaRPr lang="zh-CN" altLang="en-US" dirty="0"/>
              </a:p>
            </p:txBody>
          </p:sp>
        </mc:Choice>
        <mc:Fallback>
          <p:sp>
            <p:nvSpPr>
              <p:cNvPr id="19" name="TextBox 4">
                <a:extLst>
                  <a:ext uri="{FF2B5EF4-FFF2-40B4-BE49-F238E27FC236}">
                    <a16:creationId xmlns:a16="http://schemas.microsoft.com/office/drawing/2014/main" id="{DD7453AD-CA72-4AFE-B37C-293A71921D73}"/>
                  </a:ext>
                </a:extLst>
              </p:cNvPr>
              <p:cNvSpPr txBox="1">
                <a:spLocks noRot="1" noChangeAspect="1" noMove="1" noResize="1" noEditPoints="1" noAdjustHandles="1" noChangeArrowheads="1" noChangeShapeType="1" noTextEdit="1"/>
              </p:cNvSpPr>
              <p:nvPr/>
            </p:nvSpPr>
            <p:spPr>
              <a:xfrm>
                <a:off x="2303803" y="1907782"/>
                <a:ext cx="9010106" cy="3042436"/>
              </a:xfrm>
              <a:prstGeom prst="rect">
                <a:avLst/>
              </a:prstGeom>
              <a:blipFill>
                <a:blip r:embed="rId2"/>
                <a:stretch>
                  <a:fillRect l="-609" t="-1202" b="-2204"/>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144152612"/>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86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36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66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权值共享</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664109" y="2432734"/>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676803" y="2786866"/>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1</a:t>
            </a:r>
            <a:r>
              <a:rPr lang="zh-CN" altLang="en-US" sz="1999" dirty="0">
                <a:solidFill>
                  <a:srgbClr val="FFFFFF"/>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19" name="TextBox 4">
                <a:extLst>
                  <a:ext uri="{FF2B5EF4-FFF2-40B4-BE49-F238E27FC236}">
                    <a16:creationId xmlns:a16="http://schemas.microsoft.com/office/drawing/2014/main" id="{DD7453AD-CA72-4AFE-B37C-293A71921D73}"/>
                  </a:ext>
                </a:extLst>
              </p:cNvPr>
              <p:cNvSpPr txBox="1"/>
              <p:nvPr/>
            </p:nvSpPr>
            <p:spPr>
              <a:xfrm>
                <a:off x="2066564" y="2432734"/>
                <a:ext cx="9010106" cy="2330638"/>
              </a:xfrm>
              <a:prstGeom prst="rect">
                <a:avLst/>
              </a:prstGeom>
              <a:noFill/>
              <a:ln w="9525">
                <a:noFill/>
              </a:ln>
            </p:spPr>
            <p:txBody>
              <a:bodyPr wrap="square" anchor="t">
                <a:spAutoFit/>
              </a:bodyPr>
              <a:lstStyle/>
              <a:p>
                <a:r>
                  <a:rPr lang="zh-CN" altLang="en-US" dirty="0"/>
                  <a:t>局部相关性通过避免稠密连接减少了参数量</a:t>
                </a:r>
                <a:r>
                  <a:rPr lang="en-US" altLang="zh-CN" dirty="0"/>
                  <a:t>.</a:t>
                </a:r>
              </a:p>
              <a:p>
                <a:pPr>
                  <a:buFont typeface="Wingdings" panose="05000000000000000000" pitchFamily="2" charset="2"/>
                  <a:buChar char="Ø"/>
                </a:pPr>
                <a:endParaRPr lang="en-US" altLang="zh-CN" dirty="0"/>
              </a:p>
              <a:p>
                <a:r>
                  <a:rPr lang="zh-CN" altLang="en-US" dirty="0"/>
                  <a:t>为了进一步减少参数量，可考虑对每个输出节点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𝑗</m:t>
                        </m:r>
                      </m:sub>
                    </m:sSub>
                  </m:oMath>
                </a14:m>
                <a:r>
                  <a:rPr lang="zh-CN" altLang="en-US" dirty="0"/>
                  <a:t>，均使用相同的权值矩阵</a:t>
                </a:r>
                <a14:m>
                  <m:oMath xmlns:m="http://schemas.openxmlformats.org/officeDocument/2006/math">
                    <m:r>
                      <a:rPr lang="en-US" altLang="zh-CN" i="1">
                        <a:latin typeface="Cambria Math" panose="02040503050406030204" pitchFamily="18" charset="0"/>
                      </a:rPr>
                      <m:t>𝑊</m:t>
                    </m:r>
                  </m:oMath>
                </a14:m>
                <a:r>
                  <a:rPr lang="zh-CN" altLang="en-US" dirty="0"/>
                  <a:t>，则无论输出节点的数量是多少，网络层的参数量将保持不变（此时参数量等于感受野内节点的数目）</a:t>
                </a:r>
                <a:r>
                  <a:rPr lang="en-US" altLang="zh-CN" dirty="0"/>
                  <a:t>.</a:t>
                </a:r>
              </a:p>
              <a:p>
                <a:pPr>
                  <a:buFont typeface="Wingdings" panose="05000000000000000000" pitchFamily="2" charset="2"/>
                  <a:buChar char="Ø"/>
                </a:pPr>
                <a:endParaRPr lang="en-US" altLang="zh-CN" dirty="0"/>
              </a:p>
              <a:p>
                <a:r>
                  <a:rPr lang="zh-CN" altLang="en-US" dirty="0"/>
                  <a:t>对于图片上每一个感受野大小的区域，将权值矩阵中的参数与感受野内部的像素值相乘累加，即得到该区域的输出值</a:t>
                </a:r>
                <a:r>
                  <a:rPr lang="en-US" altLang="zh-CN" dirty="0"/>
                  <a:t>.</a:t>
                </a:r>
                <a:endParaRPr lang="zh-CN" altLang="en-US" dirty="0"/>
              </a:p>
            </p:txBody>
          </p:sp>
        </mc:Choice>
        <mc:Fallback>
          <p:sp>
            <p:nvSpPr>
              <p:cNvPr id="19" name="TextBox 4">
                <a:extLst>
                  <a:ext uri="{FF2B5EF4-FFF2-40B4-BE49-F238E27FC236}">
                    <a16:creationId xmlns:a16="http://schemas.microsoft.com/office/drawing/2014/main" id="{DD7453AD-CA72-4AFE-B37C-293A71921D73}"/>
                  </a:ext>
                </a:extLst>
              </p:cNvPr>
              <p:cNvSpPr txBox="1">
                <a:spLocks noRot="1" noChangeAspect="1" noMove="1" noResize="1" noEditPoints="1" noAdjustHandles="1" noChangeArrowheads="1" noChangeShapeType="1" noTextEdit="1"/>
              </p:cNvSpPr>
              <p:nvPr/>
            </p:nvSpPr>
            <p:spPr>
              <a:xfrm>
                <a:off x="2066564" y="2432734"/>
                <a:ext cx="9010106" cy="2330638"/>
              </a:xfrm>
              <a:prstGeom prst="rect">
                <a:avLst/>
              </a:prstGeom>
              <a:blipFill>
                <a:blip r:embed="rId2"/>
                <a:stretch>
                  <a:fillRect l="-541" t="-1309" b="-3403"/>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1021627883"/>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82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32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62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954107"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卷积</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651415" y="1851452"/>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664109" y="2205584"/>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1</a:t>
            </a:r>
            <a:r>
              <a:rPr lang="zh-CN" altLang="en-US" sz="1999" dirty="0">
                <a:solidFill>
                  <a:srgbClr val="FFFFFF"/>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19" name="TextBox 4">
                <a:extLst>
                  <a:ext uri="{FF2B5EF4-FFF2-40B4-BE49-F238E27FC236}">
                    <a16:creationId xmlns:a16="http://schemas.microsoft.com/office/drawing/2014/main" id="{DD7453AD-CA72-4AFE-B37C-293A71921D73}"/>
                  </a:ext>
                </a:extLst>
              </p:cNvPr>
              <p:cNvSpPr txBox="1"/>
              <p:nvPr/>
            </p:nvSpPr>
            <p:spPr>
              <a:xfrm>
                <a:off x="2096060" y="1851452"/>
                <a:ext cx="9010106" cy="3384196"/>
              </a:xfrm>
              <a:prstGeom prst="rect">
                <a:avLst/>
              </a:prstGeom>
              <a:noFill/>
              <a:ln w="9525">
                <a:noFill/>
              </a:ln>
            </p:spPr>
            <p:txBody>
              <a:bodyPr wrap="square" anchor="t">
                <a:spAutoFit/>
              </a:bodyPr>
              <a:lstStyle/>
              <a:p>
                <a:r>
                  <a:rPr lang="zh-CN" altLang="en-US" dirty="0"/>
                  <a:t>对于感受野内的所有像素，采用权值相乘累加的方式提取特征信息，这种计算方式实际是信号处理领域的离散卷积运算</a:t>
                </a:r>
                <a:endParaRPr lang="en-US" altLang="zh-CN" dirty="0"/>
              </a:p>
              <a:p>
                <a:pPr>
                  <a:buFont typeface="Wingdings" panose="05000000000000000000" pitchFamily="2" charset="2"/>
                  <a:buChar char="Ø"/>
                </a:pPr>
                <a:endParaRPr lang="en-US" altLang="zh-CN" dirty="0"/>
              </a:p>
              <a:p>
                <a:r>
                  <a:rPr lang="zh-CN" altLang="en-US" dirty="0"/>
                  <a:t>信号处理领域的</a:t>
                </a:r>
                <a:r>
                  <a:rPr lang="en-US" altLang="zh-CN" dirty="0"/>
                  <a:t>1D</a:t>
                </a:r>
                <a:r>
                  <a:rPr lang="zh-CN" altLang="en-US" dirty="0"/>
                  <a:t>连续信号的卷积被定义为：</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e>
                      </m:d>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zh-CN" altLang="en-US" i="1">
                                  <a:latin typeface="Cambria Math" panose="02040503050406030204" pitchFamily="18" charset="0"/>
                                </a:rPr>
                                <m:t>𝜏</m:t>
                              </m:r>
                            </m:e>
                          </m:d>
                          <m:r>
                            <a:rPr lang="en-US" altLang="zh-CN" i="1">
                              <a:latin typeface="Cambria Math" panose="02040503050406030204" pitchFamily="18" charset="0"/>
                            </a:rPr>
                            <m:t>𝑑</m:t>
                          </m:r>
                          <m:r>
                            <a:rPr lang="zh-CN" altLang="en-US" i="1">
                              <a:latin typeface="Cambria Math" panose="02040503050406030204" pitchFamily="18" charset="0"/>
                            </a:rPr>
                            <m:t>𝜏</m:t>
                          </m:r>
                        </m:e>
                      </m:nary>
                    </m:oMath>
                  </m:oMathPara>
                </a14:m>
                <a:endParaRPr lang="en-US" altLang="zh-CN" dirty="0"/>
              </a:p>
              <a:p>
                <a:r>
                  <a:rPr lang="zh-CN" altLang="en-US" dirty="0"/>
                  <a:t>离散卷积将积分运算变为累加运算：</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e>
                      </m:d>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zh-CN" altLang="en-US" i="1">
                              <a:latin typeface="Cambria Math" panose="02040503050406030204" pitchFamily="18" charset="0"/>
                            </a:rPr>
                            <m:t>𝜏</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nary>
                    </m:oMath>
                  </m:oMathPara>
                </a14:m>
                <a:endParaRPr lang="en-US" altLang="zh-CN" dirty="0"/>
              </a:p>
            </p:txBody>
          </p:sp>
        </mc:Choice>
        <mc:Fallback>
          <p:sp>
            <p:nvSpPr>
              <p:cNvPr id="19" name="TextBox 4">
                <a:extLst>
                  <a:ext uri="{FF2B5EF4-FFF2-40B4-BE49-F238E27FC236}">
                    <a16:creationId xmlns:a16="http://schemas.microsoft.com/office/drawing/2014/main" id="{DD7453AD-CA72-4AFE-B37C-293A71921D73}"/>
                  </a:ext>
                </a:extLst>
              </p:cNvPr>
              <p:cNvSpPr txBox="1">
                <a:spLocks noRot="1" noChangeAspect="1" noMove="1" noResize="1" noEditPoints="1" noAdjustHandles="1" noChangeArrowheads="1" noChangeShapeType="1" noTextEdit="1"/>
              </p:cNvSpPr>
              <p:nvPr/>
            </p:nvSpPr>
            <p:spPr>
              <a:xfrm>
                <a:off x="2096060" y="1851452"/>
                <a:ext cx="9010106" cy="3384196"/>
              </a:xfrm>
              <a:prstGeom prst="rect">
                <a:avLst/>
              </a:prstGeom>
              <a:blipFill>
                <a:blip r:embed="rId2"/>
                <a:stretch>
                  <a:fillRect l="-609" t="-1081"/>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3137731295"/>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74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24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54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954107"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卷积</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651415" y="1599428"/>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664109" y="1953560"/>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2</a:t>
            </a:r>
            <a:r>
              <a:rPr lang="zh-CN" altLang="en-US" sz="1999" dirty="0">
                <a:solidFill>
                  <a:srgbClr val="FFFFFF"/>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19" name="TextBox 4">
                <a:extLst>
                  <a:ext uri="{FF2B5EF4-FFF2-40B4-BE49-F238E27FC236}">
                    <a16:creationId xmlns:a16="http://schemas.microsoft.com/office/drawing/2014/main" id="{DD7453AD-CA72-4AFE-B37C-293A71921D73}"/>
                  </a:ext>
                </a:extLst>
              </p:cNvPr>
              <p:cNvSpPr txBox="1"/>
              <p:nvPr/>
            </p:nvSpPr>
            <p:spPr>
              <a:xfrm>
                <a:off x="2096060" y="1599428"/>
                <a:ext cx="9010106" cy="3659143"/>
              </a:xfrm>
              <a:prstGeom prst="rect">
                <a:avLst/>
              </a:prstGeom>
              <a:noFill/>
              <a:ln w="9525">
                <a:noFill/>
              </a:ln>
            </p:spPr>
            <p:txBody>
              <a:bodyPr wrap="square" anchor="t">
                <a:spAutoFit/>
              </a:bodyPr>
              <a:lstStyle/>
              <a:p>
                <a:r>
                  <a:rPr lang="zh-CN" altLang="en-US" dirty="0"/>
                  <a:t>在计算机视觉中，卷积运算基于</a:t>
                </a:r>
                <a:r>
                  <a:rPr lang="en-US" altLang="zh-CN" dirty="0"/>
                  <a:t>2D</a:t>
                </a:r>
                <a:r>
                  <a:rPr lang="zh-CN" altLang="en-US" dirty="0"/>
                  <a:t>图片函数</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 </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和</a:t>
                </a:r>
                <a:r>
                  <a:rPr lang="en-US" altLang="zh-CN" dirty="0"/>
                  <a:t>2D</a:t>
                </a:r>
                <a:r>
                  <a:rPr lang="zh-CN" altLang="en-US" dirty="0"/>
                  <a:t>卷积核</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 </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，其中</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 </m:t>
                    </m:r>
                    <m:r>
                      <a:rPr lang="en-US" altLang="zh-CN" i="1">
                        <a:latin typeface="Cambria Math" panose="02040503050406030204" pitchFamily="18" charset="0"/>
                      </a:rPr>
                      <m:t>𝑛</m:t>
                    </m:r>
                  </m:oMath>
                </a14:m>
                <a:r>
                  <a:rPr lang="zh-CN" altLang="en-US" dirty="0"/>
                  <a:t>是处理窗口的长宽，</a:t>
                </a:r>
                <a:r>
                  <a:rPr lang="en-US" altLang="zh-CN" dirty="0"/>
                  <a:t>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 </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和</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 </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只在各自窗口区域内存在值，其余区域的取值为</a:t>
                </a:r>
                <a:r>
                  <a:rPr lang="en-US" altLang="zh-CN" dirty="0"/>
                  <a:t>0</a:t>
                </a:r>
                <a:r>
                  <a:rPr lang="zh-CN" altLang="en-US" dirty="0"/>
                  <a:t>：</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e>
                      </m:d>
                      <m:d>
                        <m:dPr>
                          <m:ctrlPr>
                            <a:rPr lang="en-US" altLang="zh-CN" i="1">
                              <a:latin typeface="Cambria Math" panose="02040503050406030204" pitchFamily="18" charset="0"/>
                            </a:rPr>
                          </m:ctrlPr>
                        </m:dPr>
                        <m:e>
                          <m:r>
                            <a:rPr lang="en-US" altLang="zh-CN" i="1">
                              <a:latin typeface="Cambria Math" panose="02040503050406030204" pitchFamily="18" charset="0"/>
                            </a:rPr>
                            <m:t>𝑚</m:t>
                          </m:r>
                          <m:r>
                            <a:rPr lang="en-US" altLang="zh-CN" i="1">
                              <a:latin typeface="Cambria Math" panose="02040503050406030204" pitchFamily="18" charset="0"/>
                            </a:rPr>
                            <m:t>, </m:t>
                          </m:r>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sub>
                        <m:sup>
                          <m:r>
                            <a:rPr lang="en-US" altLang="zh-CN" i="1">
                              <a:latin typeface="Cambria Math" panose="02040503050406030204" pitchFamily="18" charset="0"/>
                              <a:ea typeface="Cambria Math" panose="02040503050406030204" pitchFamily="18" charset="0"/>
                            </a:rPr>
                            <m:t>∞</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m:oMathPara>
                </a14:m>
                <a:endParaRPr lang="en-US" altLang="zh-CN" dirty="0"/>
              </a:p>
              <a:p>
                <a:r>
                  <a:rPr lang="zh-CN" altLang="en-US" dirty="0"/>
                  <a:t>在卷积神经网络中，可以把卷积运算改写为：</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e>
                      </m:d>
                      <m:d>
                        <m:dPr>
                          <m:ctrlPr>
                            <a:rPr lang="en-US" altLang="zh-CN" i="1">
                              <a:latin typeface="Cambria Math" panose="02040503050406030204" pitchFamily="18" charset="0"/>
                            </a:rPr>
                          </m:ctrlPr>
                        </m:dPr>
                        <m:e>
                          <m:r>
                            <a:rPr lang="en-US" altLang="zh-CN" i="1">
                              <a:latin typeface="Cambria Math" panose="02040503050406030204" pitchFamily="18" charset="0"/>
                            </a:rPr>
                            <m:t>𝑚</m:t>
                          </m:r>
                          <m:r>
                            <a:rPr lang="en-US" altLang="zh-CN" i="1">
                              <a:latin typeface="Cambria Math" panose="02040503050406030204" pitchFamily="18" charset="0"/>
                            </a:rPr>
                            <m:t>, </m:t>
                          </m:r>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𝑤</m:t>
                              </m:r>
                            </m:num>
                            <m:den>
                              <m:r>
                                <a:rPr lang="en-US" altLang="zh-CN" i="1">
                                  <a:latin typeface="Cambria Math" panose="02040503050406030204" pitchFamily="18" charset="0"/>
                                  <a:ea typeface="Cambria Math" panose="02040503050406030204" pitchFamily="18" charset="0"/>
                                </a:rPr>
                                <m:t>2</m:t>
                              </m:r>
                            </m:den>
                          </m:f>
                          <m:r>
                            <m:rPr>
                              <m:brk m:alnAt="7"/>
                            </m:rP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𝑤</m:t>
                              </m:r>
                            </m:num>
                            <m:den>
                              <m:r>
                                <a:rPr lang="en-US" altLang="zh-CN" i="1">
                                  <a:latin typeface="Cambria Math" panose="02040503050406030204" pitchFamily="18" charset="0"/>
                                  <a:ea typeface="Cambria Math" panose="02040503050406030204" pitchFamily="18" charset="0"/>
                                </a:rPr>
                                <m:t>2</m:t>
                              </m:r>
                            </m:den>
                          </m:f>
                          <m:r>
                            <m:rPr>
                              <m:brk m:alnAt="7"/>
                            </m:rPr>
                            <a:rPr lang="en-US" altLang="zh-CN" i="1">
                              <a:latin typeface="Cambria Math" panose="02040503050406030204" pitchFamily="18" charset="0"/>
                              <a:ea typeface="Cambria Math" panose="02040503050406030204" pitchFamily="18" charset="0"/>
                            </a:rPr>
                            <m:t>]</m:t>
                          </m:r>
                        </m:sub>
                        <m:sup/>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h</m:t>
                                  </m:r>
                                </m:num>
                                <m:den>
                                  <m:r>
                                    <a:rPr lang="en-US" altLang="zh-CN" i="1">
                                      <a:latin typeface="Cambria Math" panose="02040503050406030204" pitchFamily="18" charset="0"/>
                                      <a:ea typeface="Cambria Math" panose="02040503050406030204" pitchFamily="18" charset="0"/>
                                    </a:rPr>
                                    <m:t>2</m:t>
                                  </m:r>
                                </m:den>
                              </m:f>
                              <m:r>
                                <m:rPr>
                                  <m:brk m:alnAt="7"/>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h</m:t>
                                  </m:r>
                                </m:num>
                                <m:den>
                                  <m:r>
                                    <a:rPr lang="en-US" altLang="zh-CN" i="1">
                                      <a:latin typeface="Cambria Math" panose="02040503050406030204" pitchFamily="18" charset="0"/>
                                      <a:ea typeface="Cambria Math" panose="02040503050406030204" pitchFamily="18" charset="0"/>
                                    </a:rPr>
                                    <m:t>2</m:t>
                                  </m:r>
                                </m:den>
                              </m:f>
                              <m:r>
                                <m:rPr>
                                  <m:brk m:alnAt="7"/>
                                </m:rPr>
                                <a:rPr lang="en-US" altLang="zh-CN" i="1">
                                  <a:latin typeface="Cambria Math" panose="02040503050406030204" pitchFamily="18" charset="0"/>
                                  <a:ea typeface="Cambria Math" panose="02040503050406030204" pitchFamily="18" charset="0"/>
                                </a:rPr>
                                <m:t>]</m:t>
                              </m:r>
                            </m:sub>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m:oMathPara>
                </a14:m>
                <a:endParaRPr lang="en-US" altLang="zh-CN" dirty="0"/>
              </a:p>
              <a:p>
                <a:r>
                  <a:rPr lang="zh-CN" altLang="en-US" dirty="0"/>
                  <a:t>权值函数</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 </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常被称为卷积核，在权值共享的基础上，从图片的左上方逐步向左、向下移动卷积核，提取每个位置上的像素特征直至最右下方，这一过程就是</a:t>
                </a:r>
                <a:r>
                  <a:rPr lang="zh-CN" altLang="en-US" b="1" dirty="0"/>
                  <a:t>卷积运算</a:t>
                </a:r>
                <a:endParaRPr lang="en-US" altLang="zh-CN" b="1" dirty="0"/>
              </a:p>
            </p:txBody>
          </p:sp>
        </mc:Choice>
        <mc:Fallback>
          <p:sp>
            <p:nvSpPr>
              <p:cNvPr id="19" name="TextBox 4">
                <a:extLst>
                  <a:ext uri="{FF2B5EF4-FFF2-40B4-BE49-F238E27FC236}">
                    <a16:creationId xmlns:a16="http://schemas.microsoft.com/office/drawing/2014/main" id="{DD7453AD-CA72-4AFE-B37C-293A71921D73}"/>
                  </a:ext>
                </a:extLst>
              </p:cNvPr>
              <p:cNvSpPr txBox="1">
                <a:spLocks noRot="1" noChangeAspect="1" noMove="1" noResize="1" noEditPoints="1" noAdjustHandles="1" noChangeArrowheads="1" noChangeShapeType="1" noTextEdit="1"/>
              </p:cNvSpPr>
              <p:nvPr/>
            </p:nvSpPr>
            <p:spPr>
              <a:xfrm>
                <a:off x="2096060" y="1599428"/>
                <a:ext cx="9010106" cy="3659143"/>
              </a:xfrm>
              <a:prstGeom prst="rect">
                <a:avLst/>
              </a:prstGeom>
              <a:blipFill>
                <a:blip r:embed="rId2"/>
                <a:stretch>
                  <a:fillRect l="-609" t="-832" b="-1664"/>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2814968844"/>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74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24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54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7" name="矩形 30"/>
          <p:cNvSpPr/>
          <p:nvPr/>
        </p:nvSpPr>
        <p:spPr>
          <a:xfrm>
            <a:off x="6901784" y="4827042"/>
            <a:ext cx="4679710" cy="576038"/>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6" name="矩形 5">
            <a:extLst>
              <a:ext uri="{FF2B5EF4-FFF2-40B4-BE49-F238E27FC236}">
                <a16:creationId xmlns:a16="http://schemas.microsoft.com/office/drawing/2014/main" id="{422C636A-D0BF-4E64-A00C-4BB33CFFC61B}"/>
              </a:ext>
            </a:extLst>
          </p:cNvPr>
          <p:cNvSpPr/>
          <p:nvPr/>
        </p:nvSpPr>
        <p:spPr bwMode="auto">
          <a:xfrm>
            <a:off x="6901784" y="4818997"/>
            <a:ext cx="929585" cy="574451"/>
          </a:xfrm>
          <a:prstGeom prst="rect">
            <a:avLst/>
          </a:prstGeom>
          <a:solidFill>
            <a:srgbClr val="00206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216" name="矩形 29"/>
          <p:cNvSpPr/>
          <p:nvPr/>
        </p:nvSpPr>
        <p:spPr>
          <a:xfrm>
            <a:off x="6901784" y="4038363"/>
            <a:ext cx="4679710" cy="574451"/>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5" name="矩形 4">
            <a:extLst>
              <a:ext uri="{FF2B5EF4-FFF2-40B4-BE49-F238E27FC236}">
                <a16:creationId xmlns:a16="http://schemas.microsoft.com/office/drawing/2014/main" id="{1A741110-9AF0-4736-9055-5CCC371AD931}"/>
              </a:ext>
            </a:extLst>
          </p:cNvPr>
          <p:cNvSpPr/>
          <p:nvPr/>
        </p:nvSpPr>
        <p:spPr bwMode="auto">
          <a:xfrm>
            <a:off x="6912262" y="4024872"/>
            <a:ext cx="929585" cy="574451"/>
          </a:xfrm>
          <a:prstGeom prst="rect">
            <a:avLst/>
          </a:prstGeom>
          <a:solidFill>
            <a:srgbClr val="00206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215" name="矩形 28"/>
          <p:cNvSpPr/>
          <p:nvPr/>
        </p:nvSpPr>
        <p:spPr>
          <a:xfrm>
            <a:off x="6901784" y="3248096"/>
            <a:ext cx="4679710" cy="576037"/>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矩形 3">
            <a:extLst>
              <a:ext uri="{FF2B5EF4-FFF2-40B4-BE49-F238E27FC236}">
                <a16:creationId xmlns:a16="http://schemas.microsoft.com/office/drawing/2014/main" id="{580DBDF5-CE67-44D6-98DD-569ABFA4C52F}"/>
              </a:ext>
            </a:extLst>
          </p:cNvPr>
          <p:cNvSpPr/>
          <p:nvPr/>
        </p:nvSpPr>
        <p:spPr bwMode="auto">
          <a:xfrm>
            <a:off x="6912262" y="3236193"/>
            <a:ext cx="929585" cy="574451"/>
          </a:xfrm>
          <a:prstGeom prst="rect">
            <a:avLst/>
          </a:prstGeom>
          <a:solidFill>
            <a:srgbClr val="00206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214" name="矩形 27"/>
          <p:cNvSpPr/>
          <p:nvPr/>
        </p:nvSpPr>
        <p:spPr>
          <a:xfrm>
            <a:off x="6901784" y="2457830"/>
            <a:ext cx="4679710" cy="576037"/>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2" name="矩形 1">
            <a:extLst>
              <a:ext uri="{FF2B5EF4-FFF2-40B4-BE49-F238E27FC236}">
                <a16:creationId xmlns:a16="http://schemas.microsoft.com/office/drawing/2014/main" id="{0639984D-BC3E-4688-9DBE-1630356AF196}"/>
              </a:ext>
            </a:extLst>
          </p:cNvPr>
          <p:cNvSpPr/>
          <p:nvPr/>
        </p:nvSpPr>
        <p:spPr bwMode="auto">
          <a:xfrm>
            <a:off x="6922404" y="2447757"/>
            <a:ext cx="929585" cy="574451"/>
          </a:xfrm>
          <a:prstGeom prst="rect">
            <a:avLst/>
          </a:prstGeom>
          <a:solidFill>
            <a:srgbClr val="00206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Rectangle 3"/>
          <p:cNvSpPr txBox="1"/>
          <p:nvPr/>
        </p:nvSpPr>
        <p:spPr>
          <a:xfrm>
            <a:off x="6096000" y="1738224"/>
            <a:ext cx="5604558" cy="342765"/>
          </a:xfrm>
          <a:prstGeom prst="rect">
            <a:avLst/>
          </a:prstGeom>
          <a:noFill/>
          <a:ln w="9525">
            <a:noFill/>
          </a:ln>
        </p:spPr>
        <p:txBody>
          <a:bodyPr anchor="ctr"/>
          <a:lstStyle/>
          <a:p>
            <a:pPr lvl="0"/>
            <a:r>
              <a:rPr lang="zh-CN" altLang="en-US" sz="1799" b="1" dirty="0">
                <a:solidFill>
                  <a:srgbClr val="113E6A"/>
                </a:solidFill>
                <a:latin typeface="微软雅黑" panose="020B0503020204020204" pitchFamily="34" charset="-122"/>
                <a:ea typeface="微软雅黑" panose="020B0503020204020204" pitchFamily="34" charset="-122"/>
              </a:rPr>
              <a:t>使用</a:t>
            </a:r>
            <a:r>
              <a:rPr lang="en-US" altLang="zh-CN" sz="1799" b="1" dirty="0" err="1">
                <a:solidFill>
                  <a:srgbClr val="113E6A"/>
                </a:solidFill>
                <a:latin typeface="微软雅黑" panose="020B0503020204020204" pitchFamily="34" charset="-122"/>
                <a:ea typeface="微软雅黑" panose="020B0503020204020204" pitchFamily="34" charset="-122"/>
              </a:rPr>
              <a:t>PyTorch</a:t>
            </a:r>
            <a:r>
              <a:rPr lang="zh-CN" altLang="en-US" sz="1799" b="1" dirty="0">
                <a:solidFill>
                  <a:srgbClr val="113E6A"/>
                </a:solidFill>
                <a:latin typeface="微软雅黑" panose="020B0503020204020204" pitchFamily="34" charset="-122"/>
                <a:ea typeface="微软雅黑" panose="020B0503020204020204" pitchFamily="34" charset="-122"/>
              </a:rPr>
              <a:t>进行基于卷积神经网络的手写数字识别</a:t>
            </a:r>
          </a:p>
        </p:txBody>
      </p:sp>
      <p:cxnSp>
        <p:nvCxnSpPr>
          <p:cNvPr id="8194" name="直接连接符 3"/>
          <p:cNvCxnSpPr/>
          <p:nvPr/>
        </p:nvCxnSpPr>
        <p:spPr>
          <a:xfrm>
            <a:off x="6163886" y="2081739"/>
            <a:ext cx="3957679" cy="0"/>
          </a:xfrm>
          <a:prstGeom prst="line">
            <a:avLst/>
          </a:prstGeom>
          <a:ln w="9525" cap="flat" cmpd="sng">
            <a:solidFill>
              <a:srgbClr val="113E6A"/>
            </a:solidFill>
            <a:prstDash val="dash"/>
            <a:round/>
            <a:headEnd type="none" w="med" len="med"/>
            <a:tailEnd type="none" w="med" len="med"/>
          </a:ln>
        </p:spPr>
      </p:cxnSp>
      <p:sp>
        <p:nvSpPr>
          <p:cNvPr id="8" name="Rectangle 3"/>
          <p:cNvSpPr txBox="1"/>
          <p:nvPr/>
        </p:nvSpPr>
        <p:spPr>
          <a:xfrm>
            <a:off x="1926473" y="2448309"/>
            <a:ext cx="1536100" cy="601428"/>
          </a:xfrm>
          <a:prstGeom prst="rect">
            <a:avLst/>
          </a:prstGeom>
          <a:noFill/>
          <a:ln w="9525">
            <a:noFill/>
          </a:ln>
        </p:spPr>
        <p:txBody>
          <a:bodyPr anchor="ct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3599"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rPr>
              <a:t>目录</a:t>
            </a:r>
          </a:p>
        </p:txBody>
      </p:sp>
      <p:grpSp>
        <p:nvGrpSpPr>
          <p:cNvPr id="8197" name="组合 24"/>
          <p:cNvGrpSpPr/>
          <p:nvPr/>
        </p:nvGrpSpPr>
        <p:grpSpPr>
          <a:xfrm>
            <a:off x="6182928" y="4833389"/>
            <a:ext cx="576037" cy="576038"/>
            <a:chOff x="6170389" y="4955815"/>
            <a:chExt cx="576064" cy="576064"/>
          </a:xfrm>
        </p:grpSpPr>
        <p:sp>
          <p:nvSpPr>
            <p:cNvPr id="8198" name="圆角矩形 13"/>
            <p:cNvSpPr/>
            <p:nvPr/>
          </p:nvSpPr>
          <p:spPr>
            <a:xfrm>
              <a:off x="6170389" y="4955815"/>
              <a:ext cx="576064" cy="576064"/>
            </a:xfrm>
            <a:prstGeom prst="roundRect">
              <a:avLst>
                <a:gd name="adj" fmla="val 16667"/>
              </a:avLst>
            </a:prstGeom>
            <a:solidFill>
              <a:srgbClr val="113E6A"/>
            </a:solidFill>
            <a:ln w="9525">
              <a:noFill/>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8199" name="Freeform 11"/>
            <p:cNvSpPr>
              <a:spLocks noEditPoints="1"/>
            </p:cNvSpPr>
            <p:nvPr/>
          </p:nvSpPr>
          <p:spPr>
            <a:xfrm>
              <a:off x="6298628" y="5092507"/>
              <a:ext cx="315884" cy="27338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a:ea typeface="微软雅黑"/>
                <a:cs typeface="+mn-cs"/>
              </a:endParaRPr>
            </a:p>
          </p:txBody>
        </p:sp>
      </p:grpSp>
      <p:grpSp>
        <p:nvGrpSpPr>
          <p:cNvPr id="8200" name="组合 23"/>
          <p:cNvGrpSpPr/>
          <p:nvPr/>
        </p:nvGrpSpPr>
        <p:grpSpPr>
          <a:xfrm>
            <a:off x="6182928" y="4041536"/>
            <a:ext cx="576037" cy="576037"/>
            <a:chOff x="6170389" y="4163727"/>
            <a:chExt cx="576064" cy="576064"/>
          </a:xfrm>
        </p:grpSpPr>
        <p:sp>
          <p:nvSpPr>
            <p:cNvPr id="8201" name="圆角矩形 12"/>
            <p:cNvSpPr/>
            <p:nvPr/>
          </p:nvSpPr>
          <p:spPr>
            <a:xfrm>
              <a:off x="6170389" y="4163727"/>
              <a:ext cx="576064" cy="576064"/>
            </a:xfrm>
            <a:prstGeom prst="roundRect">
              <a:avLst>
                <a:gd name="adj" fmla="val 16667"/>
              </a:avLst>
            </a:prstGeom>
            <a:solidFill>
              <a:srgbClr val="113E6A"/>
            </a:solidFill>
            <a:ln w="9525">
              <a:noFill/>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8202" name="Freeform 12"/>
            <p:cNvSpPr>
              <a:spLocks noEditPoints="1"/>
            </p:cNvSpPr>
            <p:nvPr/>
          </p:nvSpPr>
          <p:spPr>
            <a:xfrm>
              <a:off x="6278404" y="4253861"/>
              <a:ext cx="378197" cy="364816"/>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a:ea typeface="微软雅黑"/>
                <a:cs typeface="+mn-cs"/>
              </a:endParaRPr>
            </a:p>
          </p:txBody>
        </p:sp>
      </p:grpSp>
      <p:grpSp>
        <p:nvGrpSpPr>
          <p:cNvPr id="8203" name="组合 22"/>
          <p:cNvGrpSpPr/>
          <p:nvPr/>
        </p:nvGrpSpPr>
        <p:grpSpPr>
          <a:xfrm>
            <a:off x="6182928" y="3249683"/>
            <a:ext cx="576037" cy="576038"/>
            <a:chOff x="6170389" y="3371639"/>
            <a:chExt cx="576064" cy="576064"/>
          </a:xfrm>
        </p:grpSpPr>
        <p:sp>
          <p:nvSpPr>
            <p:cNvPr id="8204" name="圆角矩形 11"/>
            <p:cNvSpPr/>
            <p:nvPr/>
          </p:nvSpPr>
          <p:spPr>
            <a:xfrm>
              <a:off x="6170389" y="3371639"/>
              <a:ext cx="576064" cy="576064"/>
            </a:xfrm>
            <a:prstGeom prst="roundRect">
              <a:avLst>
                <a:gd name="adj" fmla="val 16667"/>
              </a:avLst>
            </a:prstGeom>
            <a:solidFill>
              <a:srgbClr val="113E6A"/>
            </a:solidFill>
            <a:ln w="9525">
              <a:noFill/>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8205" name="Freeform 13"/>
            <p:cNvSpPr>
              <a:spLocks noEditPoints="1"/>
            </p:cNvSpPr>
            <p:nvPr/>
          </p:nvSpPr>
          <p:spPr>
            <a:xfrm>
              <a:off x="6293383" y="3504805"/>
              <a:ext cx="330076" cy="309733"/>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a:ea typeface="微软雅黑"/>
                <a:cs typeface="+mn-cs"/>
              </a:endParaRPr>
            </a:p>
          </p:txBody>
        </p:sp>
      </p:grpSp>
      <p:grpSp>
        <p:nvGrpSpPr>
          <p:cNvPr id="8206" name="组合 21"/>
          <p:cNvGrpSpPr/>
          <p:nvPr/>
        </p:nvGrpSpPr>
        <p:grpSpPr>
          <a:xfrm>
            <a:off x="6182928" y="2457830"/>
            <a:ext cx="576037" cy="576037"/>
            <a:chOff x="6170389" y="2579551"/>
            <a:chExt cx="576064" cy="576064"/>
          </a:xfrm>
        </p:grpSpPr>
        <p:sp>
          <p:nvSpPr>
            <p:cNvPr id="8207" name="圆角矩形 10"/>
            <p:cNvSpPr/>
            <p:nvPr/>
          </p:nvSpPr>
          <p:spPr>
            <a:xfrm>
              <a:off x="6170389" y="2579551"/>
              <a:ext cx="576064" cy="576064"/>
            </a:xfrm>
            <a:prstGeom prst="roundRect">
              <a:avLst>
                <a:gd name="adj" fmla="val 16667"/>
              </a:avLst>
            </a:prstGeom>
            <a:solidFill>
              <a:srgbClr val="113E6A"/>
            </a:solidFill>
            <a:ln w="9525">
              <a:noFill/>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8208" name="Freeform 27"/>
            <p:cNvSpPr>
              <a:spLocks noEditPoints="1"/>
            </p:cNvSpPr>
            <p:nvPr/>
          </p:nvSpPr>
          <p:spPr>
            <a:xfrm>
              <a:off x="6344742" y="2711328"/>
              <a:ext cx="312142" cy="334857"/>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a:ea typeface="微软雅黑"/>
                <a:cs typeface="+mn-cs"/>
              </a:endParaRPr>
            </a:p>
          </p:txBody>
        </p:sp>
      </p:grpSp>
      <p:sp>
        <p:nvSpPr>
          <p:cNvPr id="8212" name="矩形 20"/>
          <p:cNvSpPr/>
          <p:nvPr/>
        </p:nvSpPr>
        <p:spPr>
          <a:xfrm>
            <a:off x="1" y="3156057"/>
            <a:ext cx="5520756" cy="542713"/>
          </a:xfrm>
          <a:prstGeom prst="rect">
            <a:avLst/>
          </a:prstGeom>
          <a:solidFill>
            <a:srgbClr val="F8F8F8"/>
          </a:solidFill>
          <a:ln w="9525">
            <a:noFill/>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9" name="Text Box 5"/>
          <p:cNvSpPr txBox="1"/>
          <p:nvPr/>
        </p:nvSpPr>
        <p:spPr>
          <a:xfrm>
            <a:off x="1848717" y="3197316"/>
            <a:ext cx="1691614" cy="461783"/>
          </a:xfrm>
          <a:prstGeom prst="rect">
            <a:avLst/>
          </a:prstGeom>
          <a:noFill/>
          <a:ln w="9525">
            <a:noFill/>
          </a:ln>
        </p:spPr>
        <p:txBody>
          <a:bodyPr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99" b="0" i="0" u="none" strike="noStrike" kern="1200" cap="none" spc="0" normalizeH="0" baseline="0" noProof="0" dirty="0">
                <a:ln>
                  <a:noFill/>
                </a:ln>
                <a:solidFill>
                  <a:srgbClr val="113E6A"/>
                </a:solidFill>
                <a:effectLst/>
                <a:uLnTx/>
                <a:uFillTx/>
                <a:latin typeface="Arial" panose="020B0604020202020204" pitchFamily="34" charset="0"/>
                <a:ea typeface="微软雅黑" panose="020B0503020204020204" pitchFamily="34" charset="-122"/>
                <a:cs typeface="+mn-cs"/>
              </a:rPr>
              <a:t>C</a:t>
            </a:r>
            <a:r>
              <a:rPr kumimoji="0" lang="zh-CN" altLang="en-US" sz="2399" b="0" i="0" u="none" strike="noStrike" kern="1200" cap="none" spc="0" normalizeH="0" baseline="0" noProof="0" dirty="0">
                <a:ln>
                  <a:noFill/>
                </a:ln>
                <a:solidFill>
                  <a:srgbClr val="113E6A"/>
                </a:solidFill>
                <a:effectLst/>
                <a:uLnTx/>
                <a:uFillTx/>
                <a:latin typeface="Arial" panose="020B0604020202020204" pitchFamily="34" charset="0"/>
                <a:ea typeface="微软雅黑" panose="020B0503020204020204" pitchFamily="34" charset="-122"/>
                <a:cs typeface="+mn-cs"/>
              </a:rPr>
              <a:t>ontents</a:t>
            </a:r>
          </a:p>
        </p:txBody>
      </p:sp>
      <p:sp>
        <p:nvSpPr>
          <p:cNvPr id="8220" name="Rectangle 14"/>
          <p:cNvSpPr/>
          <p:nvPr/>
        </p:nvSpPr>
        <p:spPr>
          <a:xfrm>
            <a:off x="7089036" y="2622865"/>
            <a:ext cx="576038" cy="245966"/>
          </a:xfrm>
          <a:prstGeom prst="rect">
            <a:avLst/>
          </a:prstGeom>
          <a:noFill/>
          <a:ln w="9525">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Part 1</a:t>
            </a:r>
            <a:endParaRPr kumimoji="0" lang="zh-CN" altLang="en-US" sz="1799" b="0" i="0" u="none" strike="noStrike" kern="1200" cap="none" spc="0" normalizeH="0" baseline="0" noProof="0" dirty="0">
              <a:ln>
                <a:noFill/>
              </a:ln>
              <a:solidFill>
                <a:srgbClr val="004C54"/>
              </a:solidFill>
              <a:effectLst/>
              <a:uLnTx/>
              <a:uFillTx/>
              <a:latin typeface="微软雅黑" panose="020B0503020204020204" pitchFamily="34" charset="-122"/>
              <a:ea typeface="微软雅黑" panose="020B0503020204020204" pitchFamily="34" charset="-122"/>
              <a:cs typeface="+mn-cs"/>
            </a:endParaRPr>
          </a:p>
        </p:txBody>
      </p:sp>
      <p:sp>
        <p:nvSpPr>
          <p:cNvPr id="8221" name="Rectangle 14"/>
          <p:cNvSpPr/>
          <p:nvPr/>
        </p:nvSpPr>
        <p:spPr>
          <a:xfrm>
            <a:off x="7089036" y="3405197"/>
            <a:ext cx="576038" cy="245967"/>
          </a:xfrm>
          <a:prstGeom prst="rect">
            <a:avLst/>
          </a:prstGeom>
          <a:noFill/>
          <a:ln w="9525">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Part </a:t>
            </a:r>
            <a:r>
              <a:rPr kumimoji="0" lang="en-US" altLang="zh-CN" sz="1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799" b="0" i="0" u="none" strike="noStrike" kern="1200" cap="none" spc="0" normalizeH="0" baseline="0" noProof="0" dirty="0">
              <a:ln>
                <a:noFill/>
              </a:ln>
              <a:solidFill>
                <a:srgbClr val="004C54"/>
              </a:solidFill>
              <a:effectLst/>
              <a:uLnTx/>
              <a:uFillTx/>
              <a:latin typeface="微软雅黑" panose="020B0503020204020204" pitchFamily="34" charset="-122"/>
              <a:ea typeface="微软雅黑" panose="020B0503020204020204" pitchFamily="34" charset="-122"/>
              <a:cs typeface="+mn-cs"/>
            </a:endParaRPr>
          </a:p>
        </p:txBody>
      </p:sp>
      <p:sp>
        <p:nvSpPr>
          <p:cNvPr id="8222" name="Rectangle 14"/>
          <p:cNvSpPr/>
          <p:nvPr/>
        </p:nvSpPr>
        <p:spPr>
          <a:xfrm>
            <a:off x="7089036" y="4197050"/>
            <a:ext cx="576038" cy="245966"/>
          </a:xfrm>
          <a:prstGeom prst="rect">
            <a:avLst/>
          </a:prstGeom>
          <a:noFill/>
          <a:ln w="9525">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Part </a:t>
            </a:r>
            <a:r>
              <a:rPr kumimoji="0" lang="en-US" altLang="zh-CN" sz="1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799" b="0" i="0" u="none" strike="noStrike" kern="1200" cap="none" spc="0" normalizeH="0" baseline="0" noProof="0" dirty="0">
              <a:ln>
                <a:noFill/>
              </a:ln>
              <a:solidFill>
                <a:srgbClr val="004C54"/>
              </a:solidFill>
              <a:effectLst/>
              <a:uLnTx/>
              <a:uFillTx/>
              <a:latin typeface="微软雅黑" panose="020B0503020204020204" pitchFamily="34" charset="-122"/>
              <a:ea typeface="微软雅黑" panose="020B0503020204020204" pitchFamily="34" charset="-122"/>
              <a:cs typeface="+mn-cs"/>
            </a:endParaRPr>
          </a:p>
        </p:txBody>
      </p:sp>
      <p:sp>
        <p:nvSpPr>
          <p:cNvPr id="8223" name="Rectangle 14"/>
          <p:cNvSpPr/>
          <p:nvPr/>
        </p:nvSpPr>
        <p:spPr>
          <a:xfrm>
            <a:off x="7089036" y="5000012"/>
            <a:ext cx="576038" cy="245966"/>
          </a:xfrm>
          <a:prstGeom prst="rect">
            <a:avLst/>
          </a:prstGeom>
          <a:noFill/>
          <a:ln w="9525">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Part </a:t>
            </a:r>
            <a:r>
              <a:rPr kumimoji="0" lang="en-US" altLang="zh-CN" sz="1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799" b="0" i="0" u="none" strike="noStrike" kern="1200" cap="none" spc="0" normalizeH="0" baseline="0" noProof="0" dirty="0">
              <a:ln>
                <a:noFill/>
              </a:ln>
              <a:solidFill>
                <a:srgbClr val="004C54"/>
              </a:solidFill>
              <a:effectLst/>
              <a:uLnTx/>
              <a:uFillTx/>
              <a:latin typeface="微软雅黑" panose="020B0503020204020204" pitchFamily="34" charset="-122"/>
              <a:ea typeface="微软雅黑" panose="020B0503020204020204" pitchFamily="34" charset="-122"/>
              <a:cs typeface="+mn-cs"/>
            </a:endParaRPr>
          </a:p>
        </p:txBody>
      </p:sp>
      <p:sp>
        <p:nvSpPr>
          <p:cNvPr id="8224" name="Rectangle 14"/>
          <p:cNvSpPr/>
          <p:nvPr/>
        </p:nvSpPr>
        <p:spPr>
          <a:xfrm>
            <a:off x="7074312" y="5409427"/>
            <a:ext cx="576038" cy="245967"/>
          </a:xfrm>
          <a:prstGeom prst="rect">
            <a:avLst/>
          </a:prstGeom>
          <a:noFill/>
          <a:ln w="9525">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Part </a:t>
            </a:r>
            <a:r>
              <a:rPr kumimoji="0" lang="en-US" altLang="zh-CN" sz="1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1799" b="0" i="0" u="none" strike="noStrike" kern="1200" cap="none" spc="0" normalizeH="0" baseline="0" noProof="0" dirty="0">
              <a:ln>
                <a:noFill/>
              </a:ln>
              <a:solidFill>
                <a:srgbClr val="004C54"/>
              </a:solidFill>
              <a:effectLst/>
              <a:uLnTx/>
              <a:uFillTx/>
              <a:latin typeface="微软雅黑" panose="020B0503020204020204" pitchFamily="34" charset="-122"/>
              <a:ea typeface="微软雅黑" panose="020B0503020204020204" pitchFamily="34" charset="-122"/>
              <a:cs typeface="+mn-cs"/>
            </a:endParaRPr>
          </a:p>
        </p:txBody>
      </p:sp>
      <p:sp>
        <p:nvSpPr>
          <p:cNvPr id="43" name="TextBox 59"/>
          <p:cNvSpPr txBox="1"/>
          <p:nvPr/>
        </p:nvSpPr>
        <p:spPr>
          <a:xfrm>
            <a:off x="7995145" y="2540347"/>
            <a:ext cx="1947101" cy="399894"/>
          </a:xfrm>
          <a:prstGeom prst="rect">
            <a:avLst/>
          </a:prstGeom>
          <a:noFill/>
          <a:ln w="9525">
            <a:no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999" b="1" i="0" u="none" strike="noStrike" kern="1200" cap="none" spc="0" normalizeH="0" baseline="0" noProof="0" dirty="0">
                <a:ln>
                  <a:noFill/>
                </a:ln>
                <a:solidFill>
                  <a:srgbClr val="113E6A"/>
                </a:solidFill>
                <a:effectLst/>
                <a:uLnTx/>
                <a:uFillTx/>
                <a:latin typeface="微软雅黑" panose="020B0503020204020204" pitchFamily="34" charset="-122"/>
                <a:ea typeface="微软雅黑" panose="020B0503020204020204" pitchFamily="34" charset="-122"/>
                <a:cs typeface="+mn-cs"/>
              </a:rPr>
              <a:t>问题背景</a:t>
            </a:r>
          </a:p>
        </p:txBody>
      </p:sp>
      <p:sp>
        <p:nvSpPr>
          <p:cNvPr id="44" name="TextBox 59"/>
          <p:cNvSpPr txBox="1"/>
          <p:nvPr/>
        </p:nvSpPr>
        <p:spPr>
          <a:xfrm>
            <a:off x="7995145" y="3329026"/>
            <a:ext cx="2415232" cy="399894"/>
          </a:xfrm>
          <a:prstGeom prst="rect">
            <a:avLst/>
          </a:prstGeom>
          <a:noFill/>
          <a:ln w="9525">
            <a:no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999" b="1" i="0" u="none" strike="noStrike" kern="1200" cap="none" spc="0" normalizeH="0" baseline="0" noProof="0" dirty="0">
                <a:ln>
                  <a:noFill/>
                </a:ln>
                <a:solidFill>
                  <a:srgbClr val="113E6A"/>
                </a:solidFill>
                <a:effectLst/>
                <a:uLnTx/>
                <a:uFillTx/>
                <a:latin typeface="微软雅黑" panose="020B0503020204020204" pitchFamily="34" charset="-122"/>
                <a:ea typeface="微软雅黑" panose="020B0503020204020204" pitchFamily="34" charset="-122"/>
                <a:cs typeface="+mn-cs"/>
              </a:rPr>
              <a:t>卷积神经网络</a:t>
            </a:r>
          </a:p>
        </p:txBody>
      </p:sp>
      <p:sp>
        <p:nvSpPr>
          <p:cNvPr id="45" name="TextBox 59"/>
          <p:cNvSpPr txBox="1"/>
          <p:nvPr/>
        </p:nvSpPr>
        <p:spPr>
          <a:xfrm>
            <a:off x="7995145" y="4131988"/>
            <a:ext cx="3154718" cy="399894"/>
          </a:xfrm>
          <a:prstGeom prst="rect">
            <a:avLst/>
          </a:prstGeom>
          <a:noFill/>
          <a:ln w="9525">
            <a:no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999" b="1" dirty="0" err="1">
                <a:solidFill>
                  <a:srgbClr val="113E6A"/>
                </a:solidFill>
                <a:latin typeface="微软雅黑" panose="020B0503020204020204" pitchFamily="34" charset="-122"/>
                <a:ea typeface="微软雅黑" panose="020B0503020204020204" pitchFamily="34" charset="-122"/>
              </a:rPr>
              <a:t>PyTorch</a:t>
            </a:r>
            <a:r>
              <a:rPr lang="zh-CN" altLang="en-US" sz="1999" b="1" dirty="0">
                <a:solidFill>
                  <a:srgbClr val="113E6A"/>
                </a:solidFill>
                <a:latin typeface="微软雅黑" panose="020B0503020204020204" pitchFamily="34" charset="-122"/>
                <a:ea typeface="微软雅黑" panose="020B0503020204020204" pitchFamily="34" charset="-122"/>
              </a:rPr>
              <a:t>简介</a:t>
            </a:r>
            <a:endParaRPr kumimoji="0" lang="zh-CN" altLang="en-US" sz="1999" b="1" i="0" u="none" strike="noStrike" kern="1200" cap="none" spc="0" normalizeH="0" baseline="0" noProof="0" dirty="0">
              <a:ln>
                <a:noFill/>
              </a:ln>
              <a:solidFill>
                <a:srgbClr val="113E6A"/>
              </a:solidFill>
              <a:effectLst/>
              <a:uLnTx/>
              <a:uFillTx/>
              <a:latin typeface="微软雅黑" panose="020B0503020204020204" pitchFamily="34" charset="-122"/>
              <a:ea typeface="微软雅黑" panose="020B0503020204020204" pitchFamily="34" charset="-122"/>
              <a:cs typeface="+mn-cs"/>
            </a:endParaRPr>
          </a:p>
        </p:txBody>
      </p:sp>
      <p:sp>
        <p:nvSpPr>
          <p:cNvPr id="46" name="TextBox 59"/>
          <p:cNvSpPr txBox="1"/>
          <p:nvPr/>
        </p:nvSpPr>
        <p:spPr>
          <a:xfrm>
            <a:off x="7995145" y="4922254"/>
            <a:ext cx="2289868" cy="399894"/>
          </a:xfrm>
          <a:prstGeom prst="rect">
            <a:avLst/>
          </a:prstGeom>
          <a:noFill/>
          <a:ln w="9525">
            <a:no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999" b="1" dirty="0">
                <a:solidFill>
                  <a:srgbClr val="113E6A"/>
                </a:solidFill>
                <a:latin typeface="微软雅黑" panose="020B0503020204020204" pitchFamily="34" charset="-122"/>
                <a:ea typeface="微软雅黑" panose="020B0503020204020204" pitchFamily="34" charset="-122"/>
              </a:rPr>
              <a:t>代码实现</a:t>
            </a:r>
            <a:endParaRPr kumimoji="0" lang="zh-CN" altLang="en-US" sz="1999" b="1" i="0" u="none" strike="noStrike" kern="1200" cap="none" spc="0" normalizeH="0" baseline="0" noProof="0" dirty="0">
              <a:ln>
                <a:noFill/>
              </a:ln>
              <a:solidFill>
                <a:srgbClr val="113E6A"/>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p:stCondLst>
                              <p:cond delay="3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 calcmode="lin" valueType="num">
                                      <p:cBhvr>
                                        <p:cTn id="16" dur="300" fill="hold"/>
                                        <p:tgtEl>
                                          <p:spTgt spid="8"/>
                                        </p:tgtEl>
                                        <p:attrNameLst>
                                          <p:attrName>style.rotation</p:attrName>
                                        </p:attrNameLst>
                                      </p:cBhvr>
                                      <p:tavLst>
                                        <p:tav tm="0">
                                          <p:val>
                                            <p:fltVal val="90"/>
                                          </p:val>
                                        </p:tav>
                                        <p:tav tm="100000">
                                          <p:val>
                                            <p:fltVal val="0"/>
                                          </p:val>
                                        </p:tav>
                                      </p:tavLst>
                                    </p:anim>
                                    <p:animEffect transition="in" filter="fade">
                                      <p:cBhvr>
                                        <p:cTn id="17" dur="300"/>
                                        <p:tgtEl>
                                          <p:spTgt spid="8"/>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300" fill="hold"/>
                                        <p:tgtEl>
                                          <p:spTgt spid="9"/>
                                        </p:tgtEl>
                                        <p:attrNameLst>
                                          <p:attrName>ppt_w</p:attrName>
                                        </p:attrNameLst>
                                      </p:cBhvr>
                                      <p:tavLst>
                                        <p:tav tm="0">
                                          <p:val>
                                            <p:fltVal val="0"/>
                                          </p:val>
                                        </p:tav>
                                        <p:tav tm="100000">
                                          <p:val>
                                            <p:strVal val="#ppt_w"/>
                                          </p:val>
                                        </p:tav>
                                      </p:tavLst>
                                    </p:anim>
                                    <p:anim calcmode="lin" valueType="num">
                                      <p:cBhvr>
                                        <p:cTn id="21" dur="300" fill="hold"/>
                                        <p:tgtEl>
                                          <p:spTgt spid="9"/>
                                        </p:tgtEl>
                                        <p:attrNameLst>
                                          <p:attrName>ppt_h</p:attrName>
                                        </p:attrNameLst>
                                      </p:cBhvr>
                                      <p:tavLst>
                                        <p:tav tm="0">
                                          <p:val>
                                            <p:fltVal val="0"/>
                                          </p:val>
                                        </p:tav>
                                        <p:tav tm="100000">
                                          <p:val>
                                            <p:strVal val="#ppt_h"/>
                                          </p:val>
                                        </p:tav>
                                      </p:tavLst>
                                    </p:anim>
                                    <p:anim calcmode="lin" valueType="num">
                                      <p:cBhvr>
                                        <p:cTn id="22" dur="300" fill="hold"/>
                                        <p:tgtEl>
                                          <p:spTgt spid="9"/>
                                        </p:tgtEl>
                                        <p:attrNameLst>
                                          <p:attrName>style.rotation</p:attrName>
                                        </p:attrNameLst>
                                      </p:cBhvr>
                                      <p:tavLst>
                                        <p:tav tm="0">
                                          <p:val>
                                            <p:fltVal val="90"/>
                                          </p:val>
                                        </p:tav>
                                        <p:tav tm="100000">
                                          <p:val>
                                            <p:fltVal val="0"/>
                                          </p:val>
                                        </p:tav>
                                      </p:tavLst>
                                    </p:anim>
                                    <p:animEffect transition="in" filter="fade">
                                      <p:cBhvr>
                                        <p:cTn id="23" dur="300"/>
                                        <p:tgtEl>
                                          <p:spTgt spid="9"/>
                                        </p:tgtEl>
                                      </p:cBhvr>
                                    </p:animEffect>
                                  </p:childTnLst>
                                </p:cTn>
                              </p:par>
                              <p:par>
                                <p:cTn id="24" presetID="2" presetClass="entr" presetSubtype="6" fill="hold" grpId="0" nodeType="withEffect">
                                  <p:stCondLst>
                                    <p:cond delay="10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1+#ppt_w/2"/>
                                          </p:val>
                                        </p:tav>
                                        <p:tav tm="100000">
                                          <p:val>
                                            <p:strVal val="#ppt_x"/>
                                          </p:val>
                                        </p:tav>
                                      </p:tavLst>
                                    </p:anim>
                                    <p:anim calcmode="lin" valueType="num">
                                      <p:cBhvr additive="base">
                                        <p:cTn id="27" dur="500" fill="hold"/>
                                        <p:tgtEl>
                                          <p:spTgt spid="43"/>
                                        </p:tgtEl>
                                        <p:attrNameLst>
                                          <p:attrName>ppt_y</p:attrName>
                                        </p:attrNameLst>
                                      </p:cBhvr>
                                      <p:tavLst>
                                        <p:tav tm="0">
                                          <p:val>
                                            <p:strVal val="1+#ppt_h/2"/>
                                          </p:val>
                                        </p:tav>
                                        <p:tav tm="100000">
                                          <p:val>
                                            <p:strVal val="#ppt_y"/>
                                          </p:val>
                                        </p:tav>
                                      </p:tavLst>
                                    </p:anim>
                                  </p:childTnLst>
                                </p:cTn>
                              </p:par>
                              <p:par>
                                <p:cTn id="28" presetID="2" presetClass="entr" presetSubtype="6" fill="hold" grpId="0" nodeType="withEffect">
                                  <p:stCondLst>
                                    <p:cond delay="100"/>
                                  </p:stCondLst>
                                  <p:childTnLst>
                                    <p:set>
                                      <p:cBhvr>
                                        <p:cTn id="29" dur="1" fill="hold">
                                          <p:stCondLst>
                                            <p:cond delay="0"/>
                                          </p:stCondLst>
                                        </p:cTn>
                                        <p:tgtEl>
                                          <p:spTgt spid="44"/>
                                        </p:tgtEl>
                                        <p:attrNameLst>
                                          <p:attrName>style.visibility</p:attrName>
                                        </p:attrNameLst>
                                      </p:cBhvr>
                                      <p:to>
                                        <p:strVal val="visible"/>
                                      </p:to>
                                    </p:set>
                                    <p:anim calcmode="lin" valueType="num">
                                      <p:cBhvr additive="base">
                                        <p:cTn id="30" dur="500" fill="hold"/>
                                        <p:tgtEl>
                                          <p:spTgt spid="44"/>
                                        </p:tgtEl>
                                        <p:attrNameLst>
                                          <p:attrName>ppt_x</p:attrName>
                                        </p:attrNameLst>
                                      </p:cBhvr>
                                      <p:tavLst>
                                        <p:tav tm="0">
                                          <p:val>
                                            <p:strVal val="1+#ppt_w/2"/>
                                          </p:val>
                                        </p:tav>
                                        <p:tav tm="100000">
                                          <p:val>
                                            <p:strVal val="#ppt_x"/>
                                          </p:val>
                                        </p:tav>
                                      </p:tavLst>
                                    </p:anim>
                                    <p:anim calcmode="lin" valueType="num">
                                      <p:cBhvr additive="base">
                                        <p:cTn id="31" dur="500" fill="hold"/>
                                        <p:tgtEl>
                                          <p:spTgt spid="44"/>
                                        </p:tgtEl>
                                        <p:attrNameLst>
                                          <p:attrName>ppt_y</p:attrName>
                                        </p:attrNameLst>
                                      </p:cBhvr>
                                      <p:tavLst>
                                        <p:tav tm="0">
                                          <p:val>
                                            <p:strVal val="1+#ppt_h/2"/>
                                          </p:val>
                                        </p:tav>
                                        <p:tav tm="100000">
                                          <p:val>
                                            <p:strVal val="#ppt_y"/>
                                          </p:val>
                                        </p:tav>
                                      </p:tavLst>
                                    </p:anim>
                                  </p:childTnLst>
                                </p:cTn>
                              </p:par>
                              <p:par>
                                <p:cTn id="32" presetID="2" presetClass="entr" presetSubtype="6" fill="hold" grpId="0" nodeType="withEffect">
                                  <p:stCondLst>
                                    <p:cond delay="100"/>
                                  </p:stCondLst>
                                  <p:childTnLst>
                                    <p:set>
                                      <p:cBhvr>
                                        <p:cTn id="33" dur="1" fill="hold">
                                          <p:stCondLst>
                                            <p:cond delay="0"/>
                                          </p:stCondLst>
                                        </p:cTn>
                                        <p:tgtEl>
                                          <p:spTgt spid="45"/>
                                        </p:tgtEl>
                                        <p:attrNameLst>
                                          <p:attrName>style.visibility</p:attrName>
                                        </p:attrNameLst>
                                      </p:cBhvr>
                                      <p:to>
                                        <p:strVal val="visible"/>
                                      </p:to>
                                    </p:set>
                                    <p:anim calcmode="lin" valueType="num">
                                      <p:cBhvr additive="base">
                                        <p:cTn id="34" dur="500" fill="hold"/>
                                        <p:tgtEl>
                                          <p:spTgt spid="45"/>
                                        </p:tgtEl>
                                        <p:attrNameLst>
                                          <p:attrName>ppt_x</p:attrName>
                                        </p:attrNameLst>
                                      </p:cBhvr>
                                      <p:tavLst>
                                        <p:tav tm="0">
                                          <p:val>
                                            <p:strVal val="1+#ppt_w/2"/>
                                          </p:val>
                                        </p:tav>
                                        <p:tav tm="100000">
                                          <p:val>
                                            <p:strVal val="#ppt_x"/>
                                          </p:val>
                                        </p:tav>
                                      </p:tavLst>
                                    </p:anim>
                                    <p:anim calcmode="lin" valueType="num">
                                      <p:cBhvr additive="base">
                                        <p:cTn id="35" dur="500" fill="hold"/>
                                        <p:tgtEl>
                                          <p:spTgt spid="45"/>
                                        </p:tgtEl>
                                        <p:attrNameLst>
                                          <p:attrName>ppt_y</p:attrName>
                                        </p:attrNameLst>
                                      </p:cBhvr>
                                      <p:tavLst>
                                        <p:tav tm="0">
                                          <p:val>
                                            <p:strVal val="1+#ppt_h/2"/>
                                          </p:val>
                                        </p:tav>
                                        <p:tav tm="100000">
                                          <p:val>
                                            <p:strVal val="#ppt_y"/>
                                          </p:val>
                                        </p:tav>
                                      </p:tavLst>
                                    </p:anim>
                                  </p:childTnLst>
                                </p:cTn>
                              </p:par>
                              <p:par>
                                <p:cTn id="36" presetID="2" presetClass="entr" presetSubtype="6" fill="hold" grpId="0" nodeType="withEffect">
                                  <p:stCondLst>
                                    <p:cond delay="100"/>
                                  </p:stCondLst>
                                  <p:childTnLst>
                                    <p:set>
                                      <p:cBhvr>
                                        <p:cTn id="37" dur="1" fill="hold">
                                          <p:stCondLst>
                                            <p:cond delay="0"/>
                                          </p:stCondLst>
                                        </p:cTn>
                                        <p:tgtEl>
                                          <p:spTgt spid="46"/>
                                        </p:tgtEl>
                                        <p:attrNameLst>
                                          <p:attrName>style.visibility</p:attrName>
                                        </p:attrNameLst>
                                      </p:cBhvr>
                                      <p:to>
                                        <p:strVal val="visible"/>
                                      </p:to>
                                    </p:set>
                                    <p:anim calcmode="lin" valueType="num">
                                      <p:cBhvr additive="base">
                                        <p:cTn id="38" dur="500" fill="hold"/>
                                        <p:tgtEl>
                                          <p:spTgt spid="46"/>
                                        </p:tgtEl>
                                        <p:attrNameLst>
                                          <p:attrName>ppt_x</p:attrName>
                                        </p:attrNameLst>
                                      </p:cBhvr>
                                      <p:tavLst>
                                        <p:tav tm="0">
                                          <p:val>
                                            <p:strVal val="1+#ppt_w/2"/>
                                          </p:val>
                                        </p:tav>
                                        <p:tav tm="100000">
                                          <p:val>
                                            <p:strVal val="#ppt_x"/>
                                          </p:val>
                                        </p:tav>
                                      </p:tavLst>
                                    </p:anim>
                                    <p:anim calcmode="lin" valueType="num">
                                      <p:cBhvr additive="base">
                                        <p:cTn id="3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43" grpId="0"/>
      <p:bldP spid="44" grpId="0"/>
      <p:bldP spid="45" grpId="0"/>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877711"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经典技术与网络</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664109" y="1973889"/>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676803" y="2328021"/>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1</a:t>
            </a:r>
            <a:r>
              <a:rPr lang="zh-CN" altLang="en-US" sz="1999" dirty="0">
                <a:solidFill>
                  <a:srgbClr val="FFFFFF"/>
                </a:solidFill>
                <a:latin typeface="微软雅黑" panose="020B0503020204020204" pitchFamily="34" charset="-122"/>
                <a:ea typeface="微软雅黑" panose="020B0503020204020204" pitchFamily="34" charset="-122"/>
              </a:rPr>
              <a:t>）</a:t>
            </a:r>
          </a:p>
        </p:txBody>
      </p:sp>
      <p:sp>
        <p:nvSpPr>
          <p:cNvPr id="19" name="TextBox 4">
            <a:extLst>
              <a:ext uri="{FF2B5EF4-FFF2-40B4-BE49-F238E27FC236}">
                <a16:creationId xmlns:a16="http://schemas.microsoft.com/office/drawing/2014/main" id="{DD7453AD-CA72-4AFE-B37C-293A71921D73}"/>
              </a:ext>
            </a:extLst>
          </p:cNvPr>
          <p:cNvSpPr txBox="1"/>
          <p:nvPr/>
        </p:nvSpPr>
        <p:spPr>
          <a:xfrm>
            <a:off x="2051816" y="1973889"/>
            <a:ext cx="9010106" cy="3139321"/>
          </a:xfrm>
          <a:prstGeom prst="rect">
            <a:avLst/>
          </a:prstGeom>
          <a:noFill/>
          <a:ln w="9525">
            <a:noFill/>
          </a:ln>
        </p:spPr>
        <p:txBody>
          <a:bodyPr wrap="square" anchor="t">
            <a:spAutoFit/>
          </a:bodyPr>
          <a:lstStyle/>
          <a:p>
            <a:r>
              <a:rPr lang="zh-CN" altLang="en-US" dirty="0"/>
              <a:t>在卷积神经网络的训练过程中，经常使用如下技术来增强训练效果：</a:t>
            </a:r>
            <a:endParaRPr lang="en-US" altLang="zh-CN" dirty="0"/>
          </a:p>
          <a:p>
            <a:endParaRPr lang="en-US" altLang="zh-CN" dirty="0"/>
          </a:p>
          <a:p>
            <a:r>
              <a:rPr lang="zh-CN" altLang="en-US" b="1" dirty="0"/>
              <a:t>池化层：</a:t>
            </a:r>
            <a:r>
              <a:rPr lang="zh-CN" altLang="en-US" dirty="0"/>
              <a:t>用于实现尺寸缩减功能，其同样基于局部相关性的思想；包括最大池化层（从局部相关元素集中选取最大的一个元素值）、平均池化层（取局部相关元素的平均值）等</a:t>
            </a:r>
            <a:endParaRPr lang="en-US" altLang="zh-CN" dirty="0"/>
          </a:p>
          <a:p>
            <a:endParaRPr lang="en-US" altLang="zh-CN" dirty="0"/>
          </a:p>
          <a:p>
            <a:r>
              <a:rPr lang="en-US" altLang="zh-CN" b="1" dirty="0" err="1"/>
              <a:t>BatchNorm</a:t>
            </a:r>
            <a:r>
              <a:rPr lang="zh-CN" altLang="en-US" b="1" dirty="0"/>
              <a:t>层</a:t>
            </a:r>
            <a:r>
              <a:rPr lang="en-US" altLang="zh-CN" b="1" dirty="0"/>
              <a:t>(BN</a:t>
            </a:r>
            <a:r>
              <a:rPr lang="zh-CN" altLang="en-US" b="1" dirty="0"/>
              <a:t>层</a:t>
            </a:r>
            <a:r>
              <a:rPr lang="en-US" altLang="zh-CN" b="1" dirty="0"/>
              <a:t>)</a:t>
            </a:r>
            <a:r>
              <a:rPr lang="zh-CN" altLang="en-US" dirty="0"/>
              <a:t>：用于解决普通的卷积神经网络在层数加深时其网络训练会非常不稳定的问题，其基于参数标准化来实现</a:t>
            </a:r>
            <a:endParaRPr lang="en-US" altLang="zh-CN" dirty="0"/>
          </a:p>
          <a:p>
            <a:endParaRPr lang="en-US" altLang="zh-CN" dirty="0"/>
          </a:p>
          <a:p>
            <a:r>
              <a:rPr lang="en-US" altLang="zh-CN" b="1" dirty="0"/>
              <a:t>Dropout</a:t>
            </a:r>
            <a:r>
              <a:rPr lang="zh-CN" altLang="en-US" b="1" dirty="0"/>
              <a:t>层</a:t>
            </a:r>
            <a:r>
              <a:rPr lang="zh-CN" altLang="en-US" dirty="0"/>
              <a:t>：通过随机断开神经网络的连接（即部分参数不参与更新）来减少每次训练时实际参与计算的模型的参数量</a:t>
            </a:r>
            <a:endParaRPr lang="en-US" altLang="zh-CN" dirty="0"/>
          </a:p>
        </p:txBody>
      </p:sp>
    </p:spTree>
    <p:extLst>
      <p:ext uri="{BB962C8B-B14F-4D97-AF65-F5344CB8AC3E}">
        <p14:creationId xmlns:p14="http://schemas.microsoft.com/office/powerpoint/2010/main" val="2787494685"/>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94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44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74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877711"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经典技术与网络</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664109" y="1000496"/>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676803" y="1354628"/>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2</a:t>
            </a:r>
            <a:r>
              <a:rPr lang="zh-CN" altLang="en-US" sz="1999" dirty="0">
                <a:solidFill>
                  <a:srgbClr val="FFFFFF"/>
                </a:solidFill>
                <a:latin typeface="微软雅黑" panose="020B0503020204020204" pitchFamily="34" charset="-122"/>
                <a:ea typeface="微软雅黑" panose="020B0503020204020204" pitchFamily="34" charset="-122"/>
              </a:rPr>
              <a:t>）</a:t>
            </a:r>
          </a:p>
        </p:txBody>
      </p:sp>
      <p:sp>
        <p:nvSpPr>
          <p:cNvPr id="19" name="TextBox 4">
            <a:extLst>
              <a:ext uri="{FF2B5EF4-FFF2-40B4-BE49-F238E27FC236}">
                <a16:creationId xmlns:a16="http://schemas.microsoft.com/office/drawing/2014/main" id="{DD7453AD-CA72-4AFE-B37C-293A71921D73}"/>
              </a:ext>
            </a:extLst>
          </p:cNvPr>
          <p:cNvSpPr txBox="1"/>
          <p:nvPr/>
        </p:nvSpPr>
        <p:spPr>
          <a:xfrm>
            <a:off x="2051816" y="1000496"/>
            <a:ext cx="9010106" cy="646331"/>
          </a:xfrm>
          <a:prstGeom prst="rect">
            <a:avLst/>
          </a:prstGeom>
          <a:noFill/>
          <a:ln w="9525">
            <a:noFill/>
          </a:ln>
        </p:spPr>
        <p:txBody>
          <a:bodyPr wrap="square" anchor="t">
            <a:spAutoFit/>
          </a:bodyPr>
          <a:lstStyle/>
          <a:p>
            <a:r>
              <a:rPr lang="en-US" altLang="zh-CN" dirty="0"/>
              <a:t>LeNet-5</a:t>
            </a:r>
            <a:r>
              <a:rPr lang="zh-CN" altLang="en-US" dirty="0"/>
              <a:t>是</a:t>
            </a:r>
            <a:r>
              <a:rPr lang="en-US" altLang="zh-CN" dirty="0"/>
              <a:t>Yann Lecun1998</a:t>
            </a:r>
            <a:r>
              <a:rPr lang="zh-CN" altLang="en-US" dirty="0"/>
              <a:t>年提出的第一个卷积神经网络</a:t>
            </a:r>
            <a:r>
              <a:rPr lang="zh-CN" altLang="en-US" dirty="0">
                <a:solidFill>
                  <a:srgbClr val="292929"/>
                </a:solidFill>
                <a:latin typeface="微软雅黑" panose="020B0503020204020204" pitchFamily="34" charset="-122"/>
                <a:ea typeface="微软雅黑" panose="020B0503020204020204" pitchFamily="34" charset="-122"/>
              </a:rPr>
              <a:t>，</a:t>
            </a:r>
            <a:r>
              <a:rPr lang="zh-CN" altLang="en-US" dirty="0"/>
              <a:t>它曾被广泛应用于邮政编码、支票号码识别等任务中</a:t>
            </a:r>
            <a:r>
              <a:rPr lang="en-US" altLang="zh-CN" dirty="0"/>
              <a:t>.</a:t>
            </a:r>
          </a:p>
        </p:txBody>
      </p:sp>
      <p:pic>
        <p:nvPicPr>
          <p:cNvPr id="2" name="图片 1">
            <a:extLst>
              <a:ext uri="{FF2B5EF4-FFF2-40B4-BE49-F238E27FC236}">
                <a16:creationId xmlns:a16="http://schemas.microsoft.com/office/drawing/2014/main" id="{C10CE91B-BAC7-47A6-AE70-A6590352124C}"/>
              </a:ext>
            </a:extLst>
          </p:cNvPr>
          <p:cNvPicPr>
            <a:picLocks noChangeAspect="1"/>
          </p:cNvPicPr>
          <p:nvPr/>
        </p:nvPicPr>
        <p:blipFill>
          <a:blip r:embed="rId2"/>
          <a:stretch>
            <a:fillRect/>
          </a:stretch>
        </p:blipFill>
        <p:spPr>
          <a:xfrm>
            <a:off x="1993071" y="1754609"/>
            <a:ext cx="9068851" cy="2702465"/>
          </a:xfrm>
          <a:prstGeom prst="rect">
            <a:avLst/>
          </a:prstGeom>
        </p:spPr>
      </p:pic>
      <mc:AlternateContent xmlns:mc="http://schemas.openxmlformats.org/markup-compatibility/2006">
        <mc:Choice xmlns:a14="http://schemas.microsoft.com/office/drawing/2010/main" Requires="a14">
          <p:sp>
            <p:nvSpPr>
              <p:cNvPr id="9" name="TextBox 4">
                <a:extLst>
                  <a:ext uri="{FF2B5EF4-FFF2-40B4-BE49-F238E27FC236}">
                    <a16:creationId xmlns:a16="http://schemas.microsoft.com/office/drawing/2014/main" id="{9EFD8F88-BFB8-4FCD-9AE8-094FACFF17A5}"/>
                  </a:ext>
                </a:extLst>
              </p:cNvPr>
              <p:cNvSpPr txBox="1"/>
              <p:nvPr/>
            </p:nvSpPr>
            <p:spPr>
              <a:xfrm>
                <a:off x="1776511" y="4579155"/>
                <a:ext cx="9010106" cy="1477712"/>
              </a:xfrm>
              <a:prstGeom prst="rect">
                <a:avLst/>
              </a:prstGeom>
              <a:noFill/>
              <a:ln w="9525">
                <a:noFill/>
              </a:ln>
            </p:spPr>
            <p:txBody>
              <a:bodyPr wrap="square" anchor="t">
                <a:spAutoFit/>
              </a:bodyPr>
              <a:lstStyle/>
              <a:p>
                <a:r>
                  <a:rPr lang="zh-CN" altLang="en-US" dirty="0"/>
                  <a:t>如上图所示，该网络接受</a:t>
                </a:r>
                <a14:m>
                  <m:oMath xmlns:m="http://schemas.openxmlformats.org/officeDocument/2006/math">
                    <m:r>
                      <a:rPr lang="en-US" altLang="zh-CN" i="1">
                        <a:latin typeface="Cambria Math" panose="02040503050406030204" pitchFamily="18" charset="0"/>
                      </a:rPr>
                      <m:t>32</m:t>
                    </m:r>
                    <m:r>
                      <a:rPr lang="en-US" altLang="zh-CN" i="1">
                        <a:latin typeface="Cambria Math" panose="02040503050406030204" pitchFamily="18" charset="0"/>
                        <a:ea typeface="Cambria Math" panose="02040503050406030204" pitchFamily="18" charset="0"/>
                      </a:rPr>
                      <m:t>×32</m:t>
                    </m:r>
                  </m:oMath>
                </a14:m>
                <a:r>
                  <a:rPr lang="zh-CN" altLang="en-US" dirty="0"/>
                  <a:t>大小的数字、字符图片，经过第一个卷积层得到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 28, 28, 6]</m:t>
                    </m:r>
                  </m:oMath>
                </a14:m>
                <a:r>
                  <a:rPr lang="zh-CN" altLang="en-US" dirty="0"/>
                  <a:t>形状的张量，再经过一个下采样层将张量尺寸缩小到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 14, 14, 6]</m:t>
                    </m:r>
                  </m:oMath>
                </a14:m>
                <a:r>
                  <a:rPr lang="zh-CN" altLang="en-US" dirty="0"/>
                  <a:t>，之后经过第二个卷积层得到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 10, 10, 16]</m:t>
                    </m:r>
                  </m:oMath>
                </a14:m>
                <a:r>
                  <a:rPr lang="zh-CN" altLang="en-US" dirty="0"/>
                  <a:t>形状的张量，同样经过下采样层将张量尺寸缩小到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 5, 5, 16]</m:t>
                    </m:r>
                  </m:oMath>
                </a14:m>
                <a:r>
                  <a:rPr lang="zh-CN" altLang="en-US" dirty="0"/>
                  <a:t>，接着将张量展平为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 400]</m:t>
                    </m:r>
                    <m:r>
                      <a:rPr lang="zh-CN" altLang="en-US" i="1">
                        <a:latin typeface="Cambria Math" panose="02040503050406030204" pitchFamily="18" charset="0"/>
                      </a:rPr>
                      <m:t>的</m:t>
                    </m:r>
                  </m:oMath>
                </a14:m>
                <a:r>
                  <a:rPr lang="zh-CN" altLang="en-US" dirty="0"/>
                  <a:t>形状后送入节点数分别为</a:t>
                </a:r>
                <a14:m>
                  <m:oMath xmlns:m="http://schemas.openxmlformats.org/officeDocument/2006/math">
                    <m:r>
                      <a:rPr lang="en-US" altLang="zh-CN" i="1" dirty="0">
                        <a:latin typeface="Cambria Math" panose="02040503050406030204" pitchFamily="18" charset="0"/>
                      </a:rPr>
                      <m:t>1</m:t>
                    </m:r>
                    <m:r>
                      <a:rPr lang="en-US" altLang="zh-CN" i="1" dirty="0">
                        <a:latin typeface="Cambria Math" panose="02040503050406030204" pitchFamily="18" charset="0"/>
                      </a:rPr>
                      <m:t>2</m:t>
                    </m:r>
                    <m:r>
                      <a:rPr lang="en-US" altLang="zh-CN" i="1" dirty="0">
                        <a:latin typeface="Cambria Math" panose="02040503050406030204" pitchFamily="18" charset="0"/>
                      </a:rPr>
                      <m:t>0</m:t>
                    </m:r>
                  </m:oMath>
                </a14:m>
                <a:r>
                  <a:rPr lang="zh-CN" altLang="en-US" dirty="0"/>
                  <a:t>、</a:t>
                </a:r>
                <a14:m>
                  <m:oMath xmlns:m="http://schemas.openxmlformats.org/officeDocument/2006/math">
                    <m:r>
                      <a:rPr lang="en-US" altLang="zh-CN" i="1" dirty="0">
                        <a:latin typeface="Cambria Math" panose="02040503050406030204" pitchFamily="18" charset="0"/>
                      </a:rPr>
                      <m:t>8</m:t>
                    </m:r>
                    <m:r>
                      <a:rPr lang="en-US" altLang="zh-CN" i="1" dirty="0">
                        <a:latin typeface="Cambria Math" panose="02040503050406030204" pitchFamily="18" charset="0"/>
                      </a:rPr>
                      <m:t>4</m:t>
                    </m:r>
                  </m:oMath>
                </a14:m>
                <a:r>
                  <a:rPr lang="zh-CN" altLang="en-US" dirty="0"/>
                  <a:t>的全连接层，最后通过</a:t>
                </a:r>
                <a:r>
                  <a:rPr lang="en-US" altLang="zh-CN" dirty="0"/>
                  <a:t>Gaussian connections</a:t>
                </a:r>
                <a:r>
                  <a:rPr lang="zh-CN" altLang="en-US" dirty="0"/>
                  <a:t>层</a:t>
                </a:r>
                <a:endParaRPr lang="en-US" altLang="zh-CN" dirty="0"/>
              </a:p>
            </p:txBody>
          </p:sp>
        </mc:Choice>
        <mc:Fallback>
          <p:sp>
            <p:nvSpPr>
              <p:cNvPr id="9" name="TextBox 4">
                <a:extLst>
                  <a:ext uri="{FF2B5EF4-FFF2-40B4-BE49-F238E27FC236}">
                    <a16:creationId xmlns:a16="http://schemas.microsoft.com/office/drawing/2014/main" id="{9EFD8F88-BFB8-4FCD-9AE8-094FACFF17A5}"/>
                  </a:ext>
                </a:extLst>
              </p:cNvPr>
              <p:cNvSpPr txBox="1">
                <a:spLocks noRot="1" noChangeAspect="1" noMove="1" noResize="1" noEditPoints="1" noAdjustHandles="1" noChangeArrowheads="1" noChangeShapeType="1" noTextEdit="1"/>
              </p:cNvSpPr>
              <p:nvPr/>
            </p:nvSpPr>
            <p:spPr>
              <a:xfrm>
                <a:off x="1776511" y="4579155"/>
                <a:ext cx="9010106" cy="1477712"/>
              </a:xfrm>
              <a:prstGeom prst="rect">
                <a:avLst/>
              </a:prstGeom>
              <a:blipFill>
                <a:blip r:embed="rId3"/>
                <a:stretch>
                  <a:fillRect l="-541" t="-2058" r="-3112" b="-5350"/>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257619361"/>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94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44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74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par>
                          <p:cTn id="35" fill="hold">
                            <p:stCondLst>
                              <p:cond delay="2240"/>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877711"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经典技术与网络</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664109" y="1720840"/>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676803" y="2074972"/>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3</a:t>
            </a:r>
            <a:r>
              <a:rPr lang="zh-CN" altLang="en-US" sz="1999" dirty="0">
                <a:solidFill>
                  <a:srgbClr val="FFFFFF"/>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19" name="TextBox 4">
                <a:extLst>
                  <a:ext uri="{FF2B5EF4-FFF2-40B4-BE49-F238E27FC236}">
                    <a16:creationId xmlns:a16="http://schemas.microsoft.com/office/drawing/2014/main" id="{DD7453AD-CA72-4AFE-B37C-293A71921D73}"/>
                  </a:ext>
                </a:extLst>
              </p:cNvPr>
              <p:cNvSpPr txBox="1"/>
              <p:nvPr/>
            </p:nvSpPr>
            <p:spPr>
              <a:xfrm>
                <a:off x="2022319" y="1720840"/>
                <a:ext cx="9010106" cy="3416320"/>
              </a:xfrm>
              <a:prstGeom prst="rect">
                <a:avLst/>
              </a:prstGeom>
              <a:noFill/>
              <a:ln w="9525">
                <a:noFill/>
              </a:ln>
            </p:spPr>
            <p:txBody>
              <a:bodyPr wrap="square" anchor="t">
                <a:spAutoFit/>
              </a:bodyPr>
              <a:lstStyle/>
              <a:p>
                <a:r>
                  <a:rPr lang="zh-CN" altLang="en-US" dirty="0"/>
                  <a:t>其他经典卷积神经网络：</a:t>
                </a:r>
                <a:endParaRPr lang="en-US" altLang="zh-CN" dirty="0"/>
              </a:p>
              <a:p>
                <a:endParaRPr lang="en-US" altLang="zh-CN" dirty="0"/>
              </a:p>
              <a:p>
                <a:r>
                  <a:rPr lang="en-US" altLang="zh-CN" b="1" dirty="0"/>
                  <a:t>AlexNet</a:t>
                </a:r>
                <a:r>
                  <a:rPr lang="zh-CN" altLang="en-US" dirty="0"/>
                  <a:t>：由</a:t>
                </a:r>
                <a:r>
                  <a:rPr lang="en-US" altLang="zh-CN" dirty="0"/>
                  <a:t>2012</a:t>
                </a:r>
                <a:r>
                  <a:rPr lang="zh-CN" altLang="en-US" dirty="0"/>
                  <a:t>年</a:t>
                </a:r>
                <a:r>
                  <a:rPr lang="en-US" altLang="zh-CN" dirty="0"/>
                  <a:t>ILSVRC12</a:t>
                </a:r>
                <a:r>
                  <a:rPr lang="zh-CN" altLang="en-US" dirty="0"/>
                  <a:t>挑战赛</a:t>
                </a:r>
                <a:r>
                  <a:rPr lang="en-US" altLang="zh-CN" dirty="0"/>
                  <a:t>ImageNet</a:t>
                </a:r>
                <a:r>
                  <a:rPr lang="zh-CN" altLang="en-US" dirty="0"/>
                  <a:t>数据集分类任务的冠军</a:t>
                </a:r>
                <a:r>
                  <a:rPr lang="en-US" altLang="zh-CN" dirty="0"/>
                  <a:t>Alex </a:t>
                </a:r>
                <a:r>
                  <a:rPr lang="en-US" altLang="zh-CN" dirty="0" err="1"/>
                  <a:t>Krizhevsky</a:t>
                </a:r>
                <a:r>
                  <a:rPr lang="zh-CN" altLang="en-US" dirty="0"/>
                  <a:t>提出，其创新点在于网络层数达到了</a:t>
                </a:r>
                <a:r>
                  <a:rPr lang="en-US" altLang="zh-CN" dirty="0"/>
                  <a:t>8</a:t>
                </a:r>
                <a:r>
                  <a:rPr lang="zh-CN" altLang="en-US" dirty="0"/>
                  <a:t>层、采用了</a:t>
                </a:r>
                <a:r>
                  <a:rPr lang="en-US" altLang="zh-CN" dirty="0" err="1"/>
                  <a:t>ReLU</a:t>
                </a:r>
                <a:r>
                  <a:rPr lang="zh-CN" altLang="en-US" dirty="0"/>
                  <a:t>激活函数并引入了</a:t>
                </a:r>
                <a:r>
                  <a:rPr lang="en-US" altLang="zh-CN" dirty="0"/>
                  <a:t>Dropout</a:t>
                </a:r>
              </a:p>
              <a:p>
                <a:pPr>
                  <a:buFont typeface="Wingdings" panose="05000000000000000000" pitchFamily="2" charset="2"/>
                  <a:buChar char="Ø"/>
                </a:pPr>
                <a:endParaRPr lang="en-US" altLang="zh-CN" dirty="0"/>
              </a:p>
              <a:p>
                <a:r>
                  <a:rPr lang="en-US" altLang="zh-CN" b="1" dirty="0"/>
                  <a:t>VGG</a:t>
                </a:r>
                <a:r>
                  <a:rPr lang="zh-CN" altLang="en-US" b="1" dirty="0"/>
                  <a:t>系列</a:t>
                </a:r>
                <a:r>
                  <a:rPr lang="zh-CN" altLang="en-US" dirty="0"/>
                  <a:t>：包括</a:t>
                </a:r>
                <a:r>
                  <a:rPr lang="en-US" altLang="zh-CN" dirty="0"/>
                  <a:t>VGG11</a:t>
                </a:r>
                <a:r>
                  <a:rPr lang="zh-CN" altLang="en-US" dirty="0"/>
                  <a:t>、</a:t>
                </a:r>
                <a:r>
                  <a:rPr lang="en-US" altLang="zh-CN" dirty="0"/>
                  <a:t>VGG13</a:t>
                </a:r>
                <a:r>
                  <a:rPr lang="zh-CN" altLang="en-US" dirty="0"/>
                  <a:t>、</a:t>
                </a:r>
                <a:r>
                  <a:rPr lang="en-US" altLang="zh-CN" dirty="0"/>
                  <a:t>VGG16</a:t>
                </a:r>
                <a:r>
                  <a:rPr lang="zh-CN" altLang="en-US" dirty="0"/>
                  <a:t>、</a:t>
                </a:r>
                <a:r>
                  <a:rPr lang="en-US" altLang="zh-CN" dirty="0"/>
                  <a:t>VGG19</a:t>
                </a:r>
                <a:r>
                  <a:rPr lang="zh-CN" altLang="en-US" dirty="0"/>
                  <a:t>等，其创新点在于进一步提升了网络层数、采用了更小的卷积核和池化层</a:t>
                </a:r>
                <a:endParaRPr lang="en-US" altLang="zh-CN" dirty="0"/>
              </a:p>
              <a:p>
                <a:pPr>
                  <a:buFont typeface="Wingdings" panose="05000000000000000000" pitchFamily="2" charset="2"/>
                  <a:buChar char="Ø"/>
                </a:pPr>
                <a:endParaRPr lang="en-US" altLang="zh-CN" dirty="0"/>
              </a:p>
              <a:p>
                <a:r>
                  <a:rPr lang="en-US" altLang="zh-CN" b="1" dirty="0" err="1"/>
                  <a:t>GoogLeNet</a:t>
                </a:r>
                <a:r>
                  <a:rPr lang="zh-CN" altLang="en-US" dirty="0"/>
                  <a:t>：其层数进一步提高，并使用了</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oMath>
                </a14:m>
                <a:r>
                  <a:rPr lang="zh-CN" altLang="en-US" dirty="0"/>
                  <a:t>的卷积核</a:t>
                </a:r>
                <a:endParaRPr lang="en-US" altLang="zh-CN" dirty="0"/>
              </a:p>
              <a:p>
                <a:pPr>
                  <a:buFont typeface="Wingdings" panose="05000000000000000000" pitchFamily="2" charset="2"/>
                  <a:buChar char="Ø"/>
                </a:pPr>
                <a:endParaRPr lang="en-US" altLang="zh-CN" dirty="0"/>
              </a:p>
              <a:p>
                <a:r>
                  <a:rPr lang="en-US" altLang="zh-CN" b="1" dirty="0" err="1"/>
                  <a:t>ResNet</a:t>
                </a:r>
                <a:r>
                  <a:rPr lang="zh-CN" altLang="en-US" dirty="0"/>
                  <a:t>：在网络输入和输出之间添加了一条直接连接的</a:t>
                </a:r>
                <a:r>
                  <a:rPr lang="en-US" altLang="zh-CN" dirty="0"/>
                  <a:t>Skip Connection</a:t>
                </a:r>
                <a:r>
                  <a:rPr lang="zh-CN" altLang="en-US" dirty="0"/>
                  <a:t>让神经网络具有了回退的能力，解决了过去的网络存在的梯度弥散问题</a:t>
                </a:r>
                <a:endParaRPr lang="en-US" altLang="zh-CN" dirty="0"/>
              </a:p>
            </p:txBody>
          </p:sp>
        </mc:Choice>
        <mc:Fallback>
          <p:sp>
            <p:nvSpPr>
              <p:cNvPr id="19" name="TextBox 4">
                <a:extLst>
                  <a:ext uri="{FF2B5EF4-FFF2-40B4-BE49-F238E27FC236}">
                    <a16:creationId xmlns:a16="http://schemas.microsoft.com/office/drawing/2014/main" id="{DD7453AD-CA72-4AFE-B37C-293A71921D73}"/>
                  </a:ext>
                </a:extLst>
              </p:cNvPr>
              <p:cNvSpPr txBox="1">
                <a:spLocks noRot="1" noChangeAspect="1" noMove="1" noResize="1" noEditPoints="1" noAdjustHandles="1" noChangeArrowheads="1" noChangeShapeType="1" noTextEdit="1"/>
              </p:cNvSpPr>
              <p:nvPr/>
            </p:nvSpPr>
            <p:spPr>
              <a:xfrm>
                <a:off x="2022319" y="1720840"/>
                <a:ext cx="9010106" cy="3416320"/>
              </a:xfrm>
              <a:prstGeom prst="rect">
                <a:avLst/>
              </a:prstGeom>
              <a:blipFill>
                <a:blip r:embed="rId2"/>
                <a:stretch>
                  <a:fillRect l="-609" t="-891" r="-406" b="-1783"/>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2684187878"/>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94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44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74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5"/>
          <p:cNvSpPr/>
          <p:nvPr/>
        </p:nvSpPr>
        <p:spPr>
          <a:xfrm>
            <a:off x="4060827" y="628157"/>
            <a:ext cx="4140170" cy="4143344"/>
          </a:xfrm>
          <a:prstGeom prst="ellipse">
            <a:avLst/>
          </a:prstGeom>
          <a:solidFill>
            <a:srgbClr val="FFFFFF"/>
          </a:solidFill>
          <a:ln w="9525">
            <a:noFill/>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10243" name="Freeform 11"/>
          <p:cNvSpPr>
            <a:spLocks noEditPoints="1"/>
          </p:cNvSpPr>
          <p:nvPr/>
        </p:nvSpPr>
        <p:spPr>
          <a:xfrm>
            <a:off x="5593754" y="937598"/>
            <a:ext cx="1152075" cy="121713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13E6A"/>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a:ea typeface="微软雅黑"/>
              <a:cs typeface="+mn-cs"/>
            </a:endParaRPr>
          </a:p>
        </p:txBody>
      </p:sp>
      <p:sp>
        <p:nvSpPr>
          <p:cNvPr id="10244" name="Line 12"/>
          <p:cNvSpPr/>
          <p:nvPr/>
        </p:nvSpPr>
        <p:spPr>
          <a:xfrm>
            <a:off x="4194125" y="2740294"/>
            <a:ext cx="3806925" cy="0"/>
          </a:xfrm>
          <a:prstGeom prst="line">
            <a:avLst/>
          </a:prstGeom>
          <a:ln w="12700" cap="flat" cmpd="sng">
            <a:solidFill>
              <a:schemeClr val="bg2"/>
            </a:solidFill>
            <a:prstDash val="solid"/>
            <a:round/>
            <a:headEnd type="none" w="med" len="med"/>
            <a:tailEnd type="none" w="med" len="med"/>
          </a:ln>
        </p:spPr>
      </p:sp>
      <p:sp>
        <p:nvSpPr>
          <p:cNvPr id="10245" name="TextBox 77"/>
          <p:cNvSpPr txBox="1"/>
          <p:nvPr/>
        </p:nvSpPr>
        <p:spPr>
          <a:xfrm>
            <a:off x="4547205" y="2944816"/>
            <a:ext cx="3167413" cy="1445909"/>
          </a:xfrm>
          <a:prstGeom prst="rect">
            <a:avLst/>
          </a:prstGeom>
          <a:noFill/>
          <a:ln w="9525">
            <a:noFill/>
          </a:ln>
        </p:spPr>
        <p:txBody>
          <a:bodyPr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398" b="1" dirty="0" err="1">
                <a:solidFill>
                  <a:srgbClr val="363636"/>
                </a:solidFill>
                <a:latin typeface="微软雅黑" panose="020B0503020204020204" pitchFamily="34" charset="-122"/>
                <a:ea typeface="微软雅黑" panose="020B0503020204020204" pitchFamily="34" charset="-122"/>
              </a:rPr>
              <a:t>PyTorch</a:t>
            </a:r>
            <a:endParaRPr lang="en-US" altLang="zh-CN" sz="4398" b="1" dirty="0">
              <a:solidFill>
                <a:srgbClr val="363636"/>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398" b="1" dirty="0">
                <a:solidFill>
                  <a:srgbClr val="363636"/>
                </a:solidFill>
                <a:latin typeface="微软雅黑" panose="020B0503020204020204" pitchFamily="34" charset="-122"/>
                <a:ea typeface="微软雅黑" panose="020B0503020204020204" pitchFamily="34" charset="-122"/>
              </a:rPr>
              <a:t>简介</a:t>
            </a:r>
            <a:endParaRPr kumimoji="0" lang="zh-CN" altLang="en-US" sz="4398" b="1"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endParaRPr>
          </a:p>
        </p:txBody>
      </p:sp>
      <p:sp>
        <p:nvSpPr>
          <p:cNvPr id="10246" name="Rectangle 14"/>
          <p:cNvSpPr/>
          <p:nvPr/>
        </p:nvSpPr>
        <p:spPr>
          <a:xfrm>
            <a:off x="5631839" y="2256296"/>
            <a:ext cx="931794" cy="399981"/>
          </a:xfrm>
          <a:prstGeom prst="rect">
            <a:avLst/>
          </a:prstGeom>
          <a:noFill/>
          <a:ln w="9525">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99"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rPr>
              <a:t>Part </a:t>
            </a:r>
            <a:r>
              <a:rPr kumimoji="0" lang="en-US" altLang="zh-CN" sz="2599"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rPr>
              <a:t>3</a:t>
            </a:r>
            <a:endParaRPr kumimoji="0" lang="zh-CN" altLang="en-US" sz="2599"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5095" y="92977"/>
            <a:ext cx="2645347" cy="502989"/>
          </a:xfrm>
          <a:prstGeom prst="rect">
            <a:avLst/>
          </a:prstGeom>
        </p:spPr>
      </p:pic>
    </p:spTree>
    <p:extLst>
      <p:ext uri="{BB962C8B-B14F-4D97-AF65-F5344CB8AC3E}">
        <p14:creationId xmlns:p14="http://schemas.microsoft.com/office/powerpoint/2010/main" val="931889775"/>
      </p:ext>
    </p:extLst>
  </p:cSld>
  <p:clrMapOvr>
    <a:masterClrMapping/>
  </p:clrMapOvr>
  <p:transition advTm="8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p:cTn id="11" dur="400" fill="hold"/>
                                        <p:tgtEl>
                                          <p:spTgt spid="10243"/>
                                        </p:tgtEl>
                                        <p:attrNameLst>
                                          <p:attrName>ppt_w</p:attrName>
                                        </p:attrNameLst>
                                      </p:cBhvr>
                                      <p:tavLst>
                                        <p:tav tm="0">
                                          <p:val>
                                            <p:fltVal val="0"/>
                                          </p:val>
                                        </p:tav>
                                        <p:tav tm="100000">
                                          <p:val>
                                            <p:strVal val="#ppt_w"/>
                                          </p:val>
                                        </p:tav>
                                      </p:tavLst>
                                    </p:anim>
                                    <p:anim calcmode="lin" valueType="num">
                                      <p:cBhvr>
                                        <p:cTn id="12" dur="400" fill="hold"/>
                                        <p:tgtEl>
                                          <p:spTgt spid="10243"/>
                                        </p:tgtEl>
                                        <p:attrNameLst>
                                          <p:attrName>ppt_h</p:attrName>
                                        </p:attrNameLst>
                                      </p:cBhvr>
                                      <p:tavLst>
                                        <p:tav tm="0">
                                          <p:val>
                                            <p:fltVal val="0"/>
                                          </p:val>
                                        </p:tav>
                                        <p:tav tm="100000">
                                          <p:val>
                                            <p:strVal val="#ppt_h"/>
                                          </p:val>
                                        </p:tav>
                                      </p:tavLst>
                                    </p:anim>
                                    <p:anim calcmode="lin" valueType="num">
                                      <p:cBhvr>
                                        <p:cTn id="13" dur="400" fill="hold"/>
                                        <p:tgtEl>
                                          <p:spTgt spid="10243"/>
                                        </p:tgtEl>
                                        <p:attrNameLst>
                                          <p:attrName>style.rotation</p:attrName>
                                        </p:attrNameLst>
                                      </p:cBhvr>
                                      <p:tavLst>
                                        <p:tav tm="0">
                                          <p:val>
                                            <p:fltVal val="90"/>
                                          </p:val>
                                        </p:tav>
                                        <p:tav tm="100000">
                                          <p:val>
                                            <p:fltVal val="0"/>
                                          </p:val>
                                        </p:tav>
                                      </p:tavLst>
                                    </p:anim>
                                    <p:animEffect transition="in" filter="fade">
                                      <p:cBhvr>
                                        <p:cTn id="14" dur="400"/>
                                        <p:tgtEl>
                                          <p:spTgt spid="10243"/>
                                        </p:tgtEl>
                                      </p:cBhvr>
                                    </p:animEffect>
                                  </p:childTnLst>
                                </p:cTn>
                              </p:par>
                            </p:childTnLst>
                          </p:cTn>
                        </p:par>
                        <p:par>
                          <p:cTn id="15" fill="hold">
                            <p:stCondLst>
                              <p:cond delay="2500"/>
                            </p:stCondLst>
                            <p:childTnLst>
                              <p:par>
                                <p:cTn id="16" presetID="16" presetClass="entr" presetSubtype="21" fill="hold" nodeType="afterEffect">
                                  <p:stCondLst>
                                    <p:cond delay="0"/>
                                  </p:stCondLst>
                                  <p:childTnLst>
                                    <p:set>
                                      <p:cBhvr>
                                        <p:cTn id="17" dur="1" fill="hold">
                                          <p:stCondLst>
                                            <p:cond delay="0"/>
                                          </p:stCondLst>
                                        </p:cTn>
                                        <p:tgtEl>
                                          <p:spTgt spid="10244"/>
                                        </p:tgtEl>
                                        <p:attrNameLst>
                                          <p:attrName>style.visibility</p:attrName>
                                        </p:attrNameLst>
                                      </p:cBhvr>
                                      <p:to>
                                        <p:strVal val="visible"/>
                                      </p:to>
                                    </p:set>
                                    <p:animEffect transition="in" filter="barn(inVertical)">
                                      <p:cBhvr>
                                        <p:cTn id="18" dur="500"/>
                                        <p:tgtEl>
                                          <p:spTgt spid="10244"/>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10245"/>
                                        </p:tgtEl>
                                        <p:attrNameLst>
                                          <p:attrName>style.visibility</p:attrName>
                                        </p:attrNameLst>
                                      </p:cBhvr>
                                      <p:to>
                                        <p:strVal val="visible"/>
                                      </p:to>
                                    </p:set>
                                    <p:animEffect transition="in" filter="wipe(up)">
                                      <p:cBhvr>
                                        <p:cTn id="22" dur="500"/>
                                        <p:tgtEl>
                                          <p:spTgt spid="1024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246"/>
                                        </p:tgtEl>
                                        <p:attrNameLst>
                                          <p:attrName>style.visibility</p:attrName>
                                        </p:attrNameLst>
                                      </p:cBhvr>
                                      <p:to>
                                        <p:strVal val="visible"/>
                                      </p:to>
                                    </p:set>
                                    <p:animEffect transition="in" filter="wipe(down)">
                                      <p:cBhvr>
                                        <p:cTn id="25"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5" grpId="0"/>
      <p:bldP spid="102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27"/>
          <p:cNvSpPr txBox="1"/>
          <p:nvPr/>
        </p:nvSpPr>
        <p:spPr>
          <a:xfrm>
            <a:off x="1012430" y="177483"/>
            <a:ext cx="2493247" cy="553870"/>
          </a:xfrm>
          <a:prstGeom prst="rect">
            <a:avLst/>
          </a:prstGeom>
          <a:noFill/>
          <a:ln w="9525">
            <a:noFill/>
          </a:ln>
        </p:spPr>
        <p:txBody>
          <a:bodyPr wrap="none" anchor="t">
            <a:spAutoFit/>
          </a:bodyPr>
          <a:lstStyle/>
          <a:p>
            <a:pPr defTabSz="914034" fontAlgn="base">
              <a:spcBef>
                <a:spcPct val="0"/>
              </a:spcBef>
              <a:spcAft>
                <a:spcPct val="0"/>
              </a:spcAft>
            </a:pPr>
            <a:r>
              <a:rPr lang="en-US" altLang="zh-CN" sz="2999" b="1" dirty="0" err="1">
                <a:solidFill>
                  <a:srgbClr val="292929"/>
                </a:solidFill>
                <a:latin typeface="微软雅黑" panose="020B0503020204020204" pitchFamily="34" charset="-122"/>
                <a:ea typeface="微软雅黑" panose="020B0503020204020204" pitchFamily="34" charset="-122"/>
              </a:rPr>
              <a:t>PyTorch</a:t>
            </a:r>
            <a:r>
              <a:rPr lang="zh-CN" altLang="en-US" sz="2999" b="1" dirty="0">
                <a:solidFill>
                  <a:srgbClr val="292929"/>
                </a:solidFill>
                <a:latin typeface="微软雅黑" panose="020B0503020204020204" pitchFamily="34" charset="-122"/>
                <a:ea typeface="微软雅黑" panose="020B0503020204020204" pitchFamily="34" charset="-122"/>
              </a:rPr>
              <a:t>简介</a:t>
            </a:r>
          </a:p>
        </p:txBody>
      </p:sp>
      <p:sp>
        <p:nvSpPr>
          <p:cNvPr id="33795"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3796" name="TextBox 4"/>
          <p:cNvSpPr txBox="1"/>
          <p:nvPr/>
        </p:nvSpPr>
        <p:spPr>
          <a:xfrm>
            <a:off x="1523481" y="2499452"/>
            <a:ext cx="2355678" cy="1476686"/>
          </a:xfrm>
          <a:prstGeom prst="rect">
            <a:avLst/>
          </a:prstGeom>
          <a:noFill/>
          <a:ln w="9525">
            <a:noFill/>
          </a:ln>
        </p:spPr>
        <p:txBody>
          <a:bodyPr wrap="square" anchor="t">
            <a:spAutoFit/>
          </a:bodyPr>
          <a:lstStyle/>
          <a:p>
            <a:pPr defTabSz="914034" fontAlgn="base">
              <a:spcBef>
                <a:spcPct val="0"/>
              </a:spcBef>
              <a:spcAft>
                <a:spcPct val="0"/>
              </a:spcAft>
            </a:pPr>
            <a:r>
              <a:rPr lang="en-US" altLang="zh-CN" sz="1799" dirty="0" err="1">
                <a:solidFill>
                  <a:srgbClr val="292929"/>
                </a:solidFill>
                <a:latin typeface="微软雅黑" panose="020B0503020204020204" pitchFamily="34" charset="-122"/>
                <a:ea typeface="微软雅黑" panose="020B0503020204020204" pitchFamily="34" charset="-122"/>
              </a:rPr>
              <a:t>Pytorch</a:t>
            </a:r>
            <a:r>
              <a:rPr lang="zh-CN" altLang="en-US" sz="1799" dirty="0">
                <a:solidFill>
                  <a:srgbClr val="292929"/>
                </a:solidFill>
                <a:latin typeface="微软雅黑" panose="020B0503020204020204" pitchFamily="34" charset="-122"/>
                <a:ea typeface="微软雅黑" panose="020B0503020204020204" pitchFamily="34" charset="-122"/>
              </a:rPr>
              <a:t>的设计遵循 </a:t>
            </a:r>
            <a:r>
              <a:rPr lang="en-US" altLang="zh-CN" sz="1799" dirty="0">
                <a:solidFill>
                  <a:srgbClr val="292929"/>
                </a:solidFill>
                <a:latin typeface="微软雅黑" panose="020B0503020204020204" pitchFamily="34" charset="-122"/>
                <a:ea typeface="微软雅黑" panose="020B0503020204020204" pitchFamily="34" charset="-122"/>
              </a:rPr>
              <a:t>tensor → variable → </a:t>
            </a:r>
            <a:r>
              <a:rPr lang="en-US" altLang="zh-CN" sz="1799" dirty="0" err="1">
                <a:solidFill>
                  <a:srgbClr val="292929"/>
                </a:solidFill>
                <a:latin typeface="微软雅黑" panose="020B0503020204020204" pitchFamily="34" charset="-122"/>
                <a:ea typeface="微软雅黑" panose="020B0503020204020204" pitchFamily="34" charset="-122"/>
              </a:rPr>
              <a:t>nn.Module</a:t>
            </a:r>
            <a:r>
              <a:rPr lang="en-US" altLang="zh-CN" sz="1799" dirty="0">
                <a:solidFill>
                  <a:srgbClr val="292929"/>
                </a:solidFill>
                <a:latin typeface="微软雅黑" panose="020B0503020204020204" pitchFamily="34" charset="-122"/>
                <a:ea typeface="微软雅黑" panose="020B0503020204020204" pitchFamily="34" charset="-122"/>
              </a:rPr>
              <a:t> </a:t>
            </a:r>
            <a:r>
              <a:rPr lang="zh-CN" altLang="en-US" sz="1799" dirty="0">
                <a:solidFill>
                  <a:srgbClr val="292929"/>
                </a:solidFill>
                <a:latin typeface="微软雅黑" panose="020B0503020204020204" pitchFamily="34" charset="-122"/>
                <a:ea typeface="微软雅黑" panose="020B0503020204020204" pitchFamily="34" charset="-122"/>
              </a:rPr>
              <a:t>三个由低到高的抽象层次，清晰直观</a:t>
            </a:r>
          </a:p>
        </p:txBody>
      </p:sp>
      <p:sp>
        <p:nvSpPr>
          <p:cNvPr id="33797" name="Freeform 14"/>
          <p:cNvSpPr/>
          <p:nvPr/>
        </p:nvSpPr>
        <p:spPr>
          <a:xfrm>
            <a:off x="4226140" y="4525306"/>
            <a:ext cx="2072024" cy="1984740"/>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3798" name="Freeform 15"/>
          <p:cNvSpPr/>
          <p:nvPr/>
        </p:nvSpPr>
        <p:spPr>
          <a:xfrm>
            <a:off x="6372930" y="4519874"/>
            <a:ext cx="1834295" cy="1759467"/>
          </a:xfrm>
          <a:custGeom>
            <a:avLst/>
            <a:gdLst/>
            <a:ahLst/>
            <a:cxnLst>
              <a:cxn ang="0">
                <a:pos x="0" y="2147483647"/>
              </a:cxn>
              <a:cxn ang="0">
                <a:pos x="2147483647" y="2147483647"/>
              </a:cxn>
              <a:cxn ang="0">
                <a:pos x="2147483647" y="2147483647"/>
              </a:cxn>
              <a:cxn ang="0">
                <a:pos x="2147483647" y="0"/>
              </a:cxn>
              <a:cxn ang="0">
                <a:pos x="2147483647" y="0"/>
              </a:cxn>
              <a:cxn ang="0">
                <a:pos x="2147483647" y="0"/>
              </a:cxn>
              <a:cxn ang="0">
                <a:pos x="0" y="0"/>
              </a:cxn>
              <a:cxn ang="0">
                <a:pos x="0" y="2147483647"/>
              </a:cxn>
              <a:cxn ang="0">
                <a:pos x="0" y="2147483647"/>
              </a:cxn>
            </a:cxnLst>
            <a:rect l="0" t="0" r="0" b="0"/>
            <a:pathLst>
              <a:path w="2860" h="2860">
                <a:moveTo>
                  <a:pt x="0" y="1448"/>
                </a:moveTo>
                <a:cubicBezTo>
                  <a:pt x="10" y="2230"/>
                  <a:pt x="647" y="2860"/>
                  <a:pt x="1430" y="2860"/>
                </a:cubicBezTo>
                <a:cubicBezTo>
                  <a:pt x="2220" y="2860"/>
                  <a:pt x="2860" y="2220"/>
                  <a:pt x="2860" y="1430"/>
                </a:cubicBezTo>
                <a:cubicBezTo>
                  <a:pt x="2860" y="646"/>
                  <a:pt x="2230" y="10"/>
                  <a:pt x="1449" y="0"/>
                </a:cubicBezTo>
                <a:lnTo>
                  <a:pt x="1430" y="0"/>
                </a:lnTo>
                <a:lnTo>
                  <a:pt x="0" y="0"/>
                </a:lnTo>
                <a:lnTo>
                  <a:pt x="0" y="1430"/>
                </a:lnTo>
                <a:lnTo>
                  <a:pt x="0" y="1448"/>
                </a:lnTo>
                <a:close/>
              </a:path>
            </a:pathLst>
          </a:custGeom>
          <a:solidFill>
            <a:srgbClr val="006BBC"/>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3799" name="Freeform 16"/>
          <p:cNvSpPr/>
          <p:nvPr/>
        </p:nvSpPr>
        <p:spPr>
          <a:xfrm>
            <a:off x="3952266" y="2196279"/>
            <a:ext cx="2346222" cy="2248855"/>
          </a:xfrm>
          <a:custGeom>
            <a:avLst/>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3655" h="3655">
                <a:moveTo>
                  <a:pt x="3655" y="1804"/>
                </a:moveTo>
                <a:cubicBezTo>
                  <a:pt x="3642" y="806"/>
                  <a:pt x="2829" y="0"/>
                  <a:pt x="1827" y="0"/>
                </a:cubicBezTo>
                <a:cubicBezTo>
                  <a:pt x="818" y="0"/>
                  <a:pt x="0" y="818"/>
                  <a:pt x="0" y="1827"/>
                </a:cubicBezTo>
                <a:cubicBezTo>
                  <a:pt x="0" y="2829"/>
                  <a:pt x="806" y="3642"/>
                  <a:pt x="1804" y="3655"/>
                </a:cubicBezTo>
                <a:lnTo>
                  <a:pt x="1827" y="3655"/>
                </a:lnTo>
                <a:lnTo>
                  <a:pt x="3655" y="3655"/>
                </a:lnTo>
                <a:lnTo>
                  <a:pt x="3655" y="1827"/>
                </a:lnTo>
                <a:lnTo>
                  <a:pt x="3655" y="1804"/>
                </a:lnTo>
                <a:close/>
              </a:path>
            </a:pathLst>
          </a:custGeom>
          <a:solidFill>
            <a:srgbClr val="006BBC"/>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3800" name="Freeform 17"/>
          <p:cNvSpPr/>
          <p:nvPr/>
        </p:nvSpPr>
        <p:spPr>
          <a:xfrm>
            <a:off x="6372930" y="2459099"/>
            <a:ext cx="2070673" cy="1986035"/>
          </a:xfrm>
          <a:custGeom>
            <a:avLst/>
            <a:gdLst/>
            <a:ahLst/>
            <a:cxnLst>
              <a:cxn ang="0">
                <a:pos x="0" y="2147483647"/>
              </a:cxn>
              <a:cxn ang="0">
                <a:pos x="2147483647" y="0"/>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Lst>
            <a:rect l="0" t="0" r="0" b="0"/>
            <a:pathLst>
              <a:path w="3228" h="3227">
                <a:moveTo>
                  <a:pt x="0" y="1593"/>
                </a:moveTo>
                <a:cubicBezTo>
                  <a:pt x="11" y="711"/>
                  <a:pt x="730" y="0"/>
                  <a:pt x="1614" y="0"/>
                </a:cubicBezTo>
                <a:cubicBezTo>
                  <a:pt x="2505" y="0"/>
                  <a:pt x="3228" y="722"/>
                  <a:pt x="3228" y="1613"/>
                </a:cubicBezTo>
                <a:cubicBezTo>
                  <a:pt x="3228" y="2497"/>
                  <a:pt x="2516" y="3216"/>
                  <a:pt x="1634" y="3227"/>
                </a:cubicBezTo>
                <a:lnTo>
                  <a:pt x="1614" y="3227"/>
                </a:lnTo>
                <a:lnTo>
                  <a:pt x="0" y="3227"/>
                </a:lnTo>
                <a:lnTo>
                  <a:pt x="0" y="1613"/>
                </a:lnTo>
                <a:lnTo>
                  <a:pt x="0" y="1593"/>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3801" name="Freeform 18"/>
          <p:cNvSpPr>
            <a:spLocks noEditPoints="1"/>
          </p:cNvSpPr>
          <p:nvPr/>
        </p:nvSpPr>
        <p:spPr>
          <a:xfrm>
            <a:off x="6421666" y="4602859"/>
            <a:ext cx="468705" cy="449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0" t="0" r="0" b="0"/>
            <a:pathLst>
              <a:path w="730" h="730">
                <a:moveTo>
                  <a:pt x="95" y="366"/>
                </a:moveTo>
                <a:cubicBezTo>
                  <a:pt x="95" y="296"/>
                  <a:pt x="107" y="246"/>
                  <a:pt x="130" y="215"/>
                </a:cubicBezTo>
                <a:cubicBezTo>
                  <a:pt x="153" y="184"/>
                  <a:pt x="184" y="168"/>
                  <a:pt x="223" y="168"/>
                </a:cubicBezTo>
                <a:cubicBezTo>
                  <a:pt x="246" y="168"/>
                  <a:pt x="267" y="174"/>
                  <a:pt x="283" y="186"/>
                </a:cubicBezTo>
                <a:cubicBezTo>
                  <a:pt x="300" y="198"/>
                  <a:pt x="313" y="216"/>
                  <a:pt x="322" y="240"/>
                </a:cubicBezTo>
                <a:cubicBezTo>
                  <a:pt x="331" y="263"/>
                  <a:pt x="336" y="298"/>
                  <a:pt x="336" y="344"/>
                </a:cubicBezTo>
                <a:cubicBezTo>
                  <a:pt x="336" y="424"/>
                  <a:pt x="325" y="480"/>
                  <a:pt x="302" y="513"/>
                </a:cubicBezTo>
                <a:cubicBezTo>
                  <a:pt x="279" y="546"/>
                  <a:pt x="248" y="562"/>
                  <a:pt x="210" y="562"/>
                </a:cubicBezTo>
                <a:cubicBezTo>
                  <a:pt x="183" y="562"/>
                  <a:pt x="161" y="555"/>
                  <a:pt x="144" y="539"/>
                </a:cubicBezTo>
                <a:cubicBezTo>
                  <a:pt x="126" y="524"/>
                  <a:pt x="113" y="502"/>
                  <a:pt x="105" y="473"/>
                </a:cubicBezTo>
                <a:cubicBezTo>
                  <a:pt x="99" y="451"/>
                  <a:pt x="95" y="416"/>
                  <a:pt x="95" y="366"/>
                </a:cubicBezTo>
                <a:close/>
                <a:moveTo>
                  <a:pt x="142" y="358"/>
                </a:moveTo>
                <a:cubicBezTo>
                  <a:pt x="142" y="432"/>
                  <a:pt x="150" y="482"/>
                  <a:pt x="165" y="510"/>
                </a:cubicBezTo>
                <a:cubicBezTo>
                  <a:pt x="177" y="532"/>
                  <a:pt x="195" y="543"/>
                  <a:pt x="218" y="543"/>
                </a:cubicBezTo>
                <a:cubicBezTo>
                  <a:pt x="240" y="543"/>
                  <a:pt x="257" y="533"/>
                  <a:pt x="268" y="512"/>
                </a:cubicBezTo>
                <a:cubicBezTo>
                  <a:pt x="282" y="487"/>
                  <a:pt x="289" y="439"/>
                  <a:pt x="289" y="371"/>
                </a:cubicBezTo>
                <a:cubicBezTo>
                  <a:pt x="289" y="298"/>
                  <a:pt x="282" y="248"/>
                  <a:pt x="267" y="222"/>
                </a:cubicBezTo>
                <a:cubicBezTo>
                  <a:pt x="254" y="199"/>
                  <a:pt x="236" y="188"/>
                  <a:pt x="213" y="188"/>
                </a:cubicBezTo>
                <a:cubicBezTo>
                  <a:pt x="191" y="188"/>
                  <a:pt x="174" y="199"/>
                  <a:pt x="161" y="221"/>
                </a:cubicBezTo>
                <a:cubicBezTo>
                  <a:pt x="149" y="244"/>
                  <a:pt x="142" y="289"/>
                  <a:pt x="142" y="358"/>
                </a:cubicBezTo>
                <a:close/>
                <a:moveTo>
                  <a:pt x="439" y="557"/>
                </a:moveTo>
                <a:lnTo>
                  <a:pt x="439" y="541"/>
                </a:lnTo>
                <a:lnTo>
                  <a:pt x="468" y="539"/>
                </a:lnTo>
                <a:cubicBezTo>
                  <a:pt x="484" y="539"/>
                  <a:pt x="494" y="537"/>
                  <a:pt x="497" y="535"/>
                </a:cubicBezTo>
                <a:cubicBezTo>
                  <a:pt x="500" y="533"/>
                  <a:pt x="502" y="529"/>
                  <a:pt x="503" y="523"/>
                </a:cubicBezTo>
                <a:cubicBezTo>
                  <a:pt x="505" y="514"/>
                  <a:pt x="507" y="496"/>
                  <a:pt x="507" y="470"/>
                </a:cubicBezTo>
                <a:lnTo>
                  <a:pt x="507" y="456"/>
                </a:lnTo>
                <a:cubicBezTo>
                  <a:pt x="437" y="456"/>
                  <a:pt x="388" y="457"/>
                  <a:pt x="359" y="458"/>
                </a:cubicBezTo>
                <a:lnTo>
                  <a:pt x="354" y="442"/>
                </a:lnTo>
                <a:cubicBezTo>
                  <a:pt x="383" y="391"/>
                  <a:pt x="407" y="351"/>
                  <a:pt x="425" y="321"/>
                </a:cubicBezTo>
                <a:cubicBezTo>
                  <a:pt x="443" y="291"/>
                  <a:pt x="472" y="246"/>
                  <a:pt x="511" y="186"/>
                </a:cubicBezTo>
                <a:cubicBezTo>
                  <a:pt x="520" y="183"/>
                  <a:pt x="533" y="178"/>
                  <a:pt x="548" y="171"/>
                </a:cubicBezTo>
                <a:lnTo>
                  <a:pt x="556" y="174"/>
                </a:lnTo>
                <a:cubicBezTo>
                  <a:pt x="554" y="195"/>
                  <a:pt x="554" y="232"/>
                  <a:pt x="553" y="284"/>
                </a:cubicBezTo>
                <a:lnTo>
                  <a:pt x="553" y="422"/>
                </a:lnTo>
                <a:cubicBezTo>
                  <a:pt x="577" y="422"/>
                  <a:pt x="597" y="421"/>
                  <a:pt x="614" y="419"/>
                </a:cubicBezTo>
                <a:cubicBezTo>
                  <a:pt x="613" y="427"/>
                  <a:pt x="612" y="433"/>
                  <a:pt x="612" y="436"/>
                </a:cubicBezTo>
                <a:cubicBezTo>
                  <a:pt x="612" y="439"/>
                  <a:pt x="613" y="446"/>
                  <a:pt x="614" y="458"/>
                </a:cubicBezTo>
                <a:cubicBezTo>
                  <a:pt x="595" y="457"/>
                  <a:pt x="574" y="456"/>
                  <a:pt x="553" y="456"/>
                </a:cubicBezTo>
                <a:cubicBezTo>
                  <a:pt x="553" y="499"/>
                  <a:pt x="555" y="524"/>
                  <a:pt x="558" y="530"/>
                </a:cubicBezTo>
                <a:cubicBezTo>
                  <a:pt x="561" y="535"/>
                  <a:pt x="570" y="538"/>
                  <a:pt x="586" y="539"/>
                </a:cubicBezTo>
                <a:lnTo>
                  <a:pt x="614" y="541"/>
                </a:lnTo>
                <a:lnTo>
                  <a:pt x="614" y="557"/>
                </a:lnTo>
                <a:cubicBezTo>
                  <a:pt x="580" y="556"/>
                  <a:pt x="551" y="555"/>
                  <a:pt x="526" y="555"/>
                </a:cubicBezTo>
                <a:cubicBezTo>
                  <a:pt x="517" y="555"/>
                  <a:pt x="488" y="556"/>
                  <a:pt x="439" y="557"/>
                </a:cubicBezTo>
                <a:close/>
                <a:moveTo>
                  <a:pt x="507" y="229"/>
                </a:moveTo>
                <a:cubicBezTo>
                  <a:pt x="467" y="286"/>
                  <a:pt x="428" y="351"/>
                  <a:pt x="390" y="422"/>
                </a:cubicBezTo>
                <a:cubicBezTo>
                  <a:pt x="411" y="422"/>
                  <a:pt x="429" y="423"/>
                  <a:pt x="446" y="423"/>
                </a:cubicBezTo>
                <a:cubicBezTo>
                  <a:pt x="461" y="423"/>
                  <a:pt x="481" y="422"/>
                  <a:pt x="507" y="422"/>
                </a:cubicBezTo>
                <a:lnTo>
                  <a:pt x="507" y="229"/>
                </a:lnTo>
                <a:close/>
                <a:moveTo>
                  <a:pt x="365" y="0"/>
                </a:moveTo>
                <a:cubicBezTo>
                  <a:pt x="163" y="0"/>
                  <a:pt x="0" y="163"/>
                  <a:pt x="0" y="365"/>
                </a:cubicBezTo>
                <a:cubicBezTo>
                  <a:pt x="0" y="566"/>
                  <a:pt x="163" y="730"/>
                  <a:pt x="365" y="730"/>
                </a:cubicBezTo>
                <a:cubicBezTo>
                  <a:pt x="566" y="730"/>
                  <a:pt x="730" y="566"/>
                  <a:pt x="730" y="365"/>
                </a:cubicBezTo>
                <a:cubicBezTo>
                  <a:pt x="730" y="163"/>
                  <a:pt x="566" y="0"/>
                  <a:pt x="365" y="0"/>
                </a:cubicBezTo>
                <a:close/>
                <a:moveTo>
                  <a:pt x="365" y="14"/>
                </a:moveTo>
                <a:cubicBezTo>
                  <a:pt x="171" y="14"/>
                  <a:pt x="14" y="171"/>
                  <a:pt x="14" y="365"/>
                </a:cubicBezTo>
                <a:cubicBezTo>
                  <a:pt x="14" y="558"/>
                  <a:pt x="171" y="715"/>
                  <a:pt x="365" y="715"/>
                </a:cubicBezTo>
                <a:cubicBezTo>
                  <a:pt x="558" y="715"/>
                  <a:pt x="715" y="558"/>
                  <a:pt x="715" y="365"/>
                </a:cubicBezTo>
                <a:cubicBezTo>
                  <a:pt x="715" y="171"/>
                  <a:pt x="558" y="14"/>
                  <a:pt x="365" y="14"/>
                </a:cubicBezTo>
                <a:close/>
              </a:path>
            </a:pathLst>
          </a:custGeom>
          <a:solidFill>
            <a:schemeClr val="accent2"/>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3802" name="Freeform 19"/>
          <p:cNvSpPr>
            <a:spLocks noEditPoints="1"/>
          </p:cNvSpPr>
          <p:nvPr/>
        </p:nvSpPr>
        <p:spPr>
          <a:xfrm>
            <a:off x="5740594" y="4594709"/>
            <a:ext cx="468704" cy="449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0"/>
              </a:cxn>
              <a:cxn ang="0">
                <a:pos x="2147483647" y="2147483647"/>
              </a:cxn>
              <a:cxn ang="0">
                <a:pos x="2147483647" y="2147483647"/>
              </a:cxn>
            </a:cxnLst>
            <a:rect l="0" t="0" r="0" b="0"/>
            <a:pathLst>
              <a:path w="730" h="730">
                <a:moveTo>
                  <a:pt x="96" y="366"/>
                </a:moveTo>
                <a:cubicBezTo>
                  <a:pt x="96" y="296"/>
                  <a:pt x="108" y="246"/>
                  <a:pt x="131" y="215"/>
                </a:cubicBezTo>
                <a:cubicBezTo>
                  <a:pt x="154" y="184"/>
                  <a:pt x="185" y="168"/>
                  <a:pt x="223" y="168"/>
                </a:cubicBezTo>
                <a:cubicBezTo>
                  <a:pt x="247" y="168"/>
                  <a:pt x="267" y="174"/>
                  <a:pt x="284" y="186"/>
                </a:cubicBezTo>
                <a:cubicBezTo>
                  <a:pt x="301" y="198"/>
                  <a:pt x="313" y="216"/>
                  <a:pt x="323" y="240"/>
                </a:cubicBezTo>
                <a:cubicBezTo>
                  <a:pt x="332" y="263"/>
                  <a:pt x="337" y="298"/>
                  <a:pt x="337" y="344"/>
                </a:cubicBezTo>
                <a:cubicBezTo>
                  <a:pt x="337" y="424"/>
                  <a:pt x="325" y="480"/>
                  <a:pt x="302" y="513"/>
                </a:cubicBezTo>
                <a:cubicBezTo>
                  <a:pt x="279" y="546"/>
                  <a:pt x="249" y="562"/>
                  <a:pt x="210" y="562"/>
                </a:cubicBezTo>
                <a:cubicBezTo>
                  <a:pt x="184" y="562"/>
                  <a:pt x="162" y="555"/>
                  <a:pt x="144" y="539"/>
                </a:cubicBezTo>
                <a:cubicBezTo>
                  <a:pt x="127" y="524"/>
                  <a:pt x="114" y="502"/>
                  <a:pt x="106" y="473"/>
                </a:cubicBezTo>
                <a:cubicBezTo>
                  <a:pt x="99" y="451"/>
                  <a:pt x="96" y="416"/>
                  <a:pt x="96" y="366"/>
                </a:cubicBezTo>
                <a:close/>
                <a:moveTo>
                  <a:pt x="143" y="358"/>
                </a:moveTo>
                <a:cubicBezTo>
                  <a:pt x="143" y="432"/>
                  <a:pt x="151" y="482"/>
                  <a:pt x="166" y="510"/>
                </a:cubicBezTo>
                <a:cubicBezTo>
                  <a:pt x="178" y="532"/>
                  <a:pt x="196" y="543"/>
                  <a:pt x="219" y="543"/>
                </a:cubicBezTo>
                <a:cubicBezTo>
                  <a:pt x="241" y="543"/>
                  <a:pt x="257" y="533"/>
                  <a:pt x="268" y="512"/>
                </a:cubicBezTo>
                <a:cubicBezTo>
                  <a:pt x="283" y="487"/>
                  <a:pt x="290" y="439"/>
                  <a:pt x="290" y="371"/>
                </a:cubicBezTo>
                <a:cubicBezTo>
                  <a:pt x="290" y="298"/>
                  <a:pt x="282" y="248"/>
                  <a:pt x="267" y="222"/>
                </a:cubicBezTo>
                <a:cubicBezTo>
                  <a:pt x="254" y="199"/>
                  <a:pt x="236" y="188"/>
                  <a:pt x="213" y="188"/>
                </a:cubicBezTo>
                <a:cubicBezTo>
                  <a:pt x="191" y="188"/>
                  <a:pt x="174" y="199"/>
                  <a:pt x="162" y="221"/>
                </a:cubicBezTo>
                <a:cubicBezTo>
                  <a:pt x="149" y="244"/>
                  <a:pt x="143" y="289"/>
                  <a:pt x="143" y="358"/>
                </a:cubicBezTo>
                <a:close/>
                <a:moveTo>
                  <a:pt x="371" y="274"/>
                </a:moveTo>
                <a:lnTo>
                  <a:pt x="386" y="208"/>
                </a:lnTo>
                <a:cubicBezTo>
                  <a:pt x="397" y="195"/>
                  <a:pt x="411" y="185"/>
                  <a:pt x="427" y="178"/>
                </a:cubicBezTo>
                <a:cubicBezTo>
                  <a:pt x="442" y="172"/>
                  <a:pt x="460" y="168"/>
                  <a:pt x="480" y="168"/>
                </a:cubicBezTo>
                <a:cubicBezTo>
                  <a:pt x="510" y="168"/>
                  <a:pt x="534" y="176"/>
                  <a:pt x="551" y="192"/>
                </a:cubicBezTo>
                <a:cubicBezTo>
                  <a:pt x="569" y="207"/>
                  <a:pt x="578" y="227"/>
                  <a:pt x="578" y="250"/>
                </a:cubicBezTo>
                <a:cubicBezTo>
                  <a:pt x="578" y="265"/>
                  <a:pt x="574" y="279"/>
                  <a:pt x="566" y="293"/>
                </a:cubicBezTo>
                <a:cubicBezTo>
                  <a:pt x="559" y="306"/>
                  <a:pt x="544" y="323"/>
                  <a:pt x="520" y="342"/>
                </a:cubicBezTo>
                <a:cubicBezTo>
                  <a:pt x="532" y="342"/>
                  <a:pt x="544" y="344"/>
                  <a:pt x="556" y="348"/>
                </a:cubicBezTo>
                <a:cubicBezTo>
                  <a:pt x="573" y="355"/>
                  <a:pt x="586" y="364"/>
                  <a:pt x="594" y="377"/>
                </a:cubicBezTo>
                <a:cubicBezTo>
                  <a:pt x="603" y="390"/>
                  <a:pt x="607" y="405"/>
                  <a:pt x="607" y="423"/>
                </a:cubicBezTo>
                <a:cubicBezTo>
                  <a:pt x="607" y="459"/>
                  <a:pt x="592" y="491"/>
                  <a:pt x="561" y="519"/>
                </a:cubicBezTo>
                <a:cubicBezTo>
                  <a:pt x="530" y="548"/>
                  <a:pt x="493" y="562"/>
                  <a:pt x="449" y="562"/>
                </a:cubicBezTo>
                <a:cubicBezTo>
                  <a:pt x="438" y="562"/>
                  <a:pt x="427" y="561"/>
                  <a:pt x="416" y="559"/>
                </a:cubicBezTo>
                <a:cubicBezTo>
                  <a:pt x="405" y="557"/>
                  <a:pt x="394" y="553"/>
                  <a:pt x="383" y="548"/>
                </a:cubicBezTo>
                <a:cubicBezTo>
                  <a:pt x="380" y="527"/>
                  <a:pt x="373" y="500"/>
                  <a:pt x="362" y="468"/>
                </a:cubicBezTo>
                <a:lnTo>
                  <a:pt x="376" y="462"/>
                </a:lnTo>
                <a:cubicBezTo>
                  <a:pt x="388" y="488"/>
                  <a:pt x="397" y="505"/>
                  <a:pt x="404" y="513"/>
                </a:cubicBezTo>
                <a:cubicBezTo>
                  <a:pt x="411" y="521"/>
                  <a:pt x="420" y="527"/>
                  <a:pt x="431" y="532"/>
                </a:cubicBezTo>
                <a:cubicBezTo>
                  <a:pt x="442" y="537"/>
                  <a:pt x="455" y="539"/>
                  <a:pt x="471" y="539"/>
                </a:cubicBezTo>
                <a:cubicBezTo>
                  <a:pt x="498" y="539"/>
                  <a:pt x="519" y="531"/>
                  <a:pt x="534" y="514"/>
                </a:cubicBezTo>
                <a:cubicBezTo>
                  <a:pt x="549" y="498"/>
                  <a:pt x="557" y="474"/>
                  <a:pt x="557" y="444"/>
                </a:cubicBezTo>
                <a:cubicBezTo>
                  <a:pt x="557" y="419"/>
                  <a:pt x="550" y="399"/>
                  <a:pt x="538" y="386"/>
                </a:cubicBezTo>
                <a:cubicBezTo>
                  <a:pt x="525" y="372"/>
                  <a:pt x="508" y="365"/>
                  <a:pt x="487" y="365"/>
                </a:cubicBezTo>
                <a:cubicBezTo>
                  <a:pt x="471" y="365"/>
                  <a:pt x="454" y="369"/>
                  <a:pt x="436" y="378"/>
                </a:cubicBezTo>
                <a:lnTo>
                  <a:pt x="432" y="376"/>
                </a:lnTo>
                <a:lnTo>
                  <a:pt x="437" y="345"/>
                </a:lnTo>
                <a:cubicBezTo>
                  <a:pt x="447" y="346"/>
                  <a:pt x="454" y="347"/>
                  <a:pt x="458" y="347"/>
                </a:cubicBezTo>
                <a:cubicBezTo>
                  <a:pt x="480" y="347"/>
                  <a:pt x="498" y="340"/>
                  <a:pt x="512" y="326"/>
                </a:cubicBezTo>
                <a:cubicBezTo>
                  <a:pt x="526" y="312"/>
                  <a:pt x="533" y="295"/>
                  <a:pt x="533" y="273"/>
                </a:cubicBezTo>
                <a:cubicBezTo>
                  <a:pt x="533" y="252"/>
                  <a:pt x="527" y="236"/>
                  <a:pt x="515" y="224"/>
                </a:cubicBezTo>
                <a:cubicBezTo>
                  <a:pt x="503" y="212"/>
                  <a:pt x="487" y="206"/>
                  <a:pt x="467" y="206"/>
                </a:cubicBezTo>
                <a:cubicBezTo>
                  <a:pt x="454" y="206"/>
                  <a:pt x="442" y="209"/>
                  <a:pt x="430" y="214"/>
                </a:cubicBezTo>
                <a:cubicBezTo>
                  <a:pt x="418" y="220"/>
                  <a:pt x="409" y="227"/>
                  <a:pt x="403" y="234"/>
                </a:cubicBezTo>
                <a:cubicBezTo>
                  <a:pt x="401" y="237"/>
                  <a:pt x="398" y="244"/>
                  <a:pt x="394" y="255"/>
                </a:cubicBezTo>
                <a:lnTo>
                  <a:pt x="388" y="274"/>
                </a:lnTo>
                <a:lnTo>
                  <a:pt x="371" y="274"/>
                </a:lnTo>
                <a:close/>
                <a:moveTo>
                  <a:pt x="365" y="0"/>
                </a:moveTo>
                <a:cubicBezTo>
                  <a:pt x="164" y="0"/>
                  <a:pt x="0" y="163"/>
                  <a:pt x="0" y="365"/>
                </a:cubicBezTo>
                <a:cubicBezTo>
                  <a:pt x="0" y="566"/>
                  <a:pt x="164" y="730"/>
                  <a:pt x="365" y="730"/>
                </a:cubicBezTo>
                <a:cubicBezTo>
                  <a:pt x="567" y="730"/>
                  <a:pt x="730" y="566"/>
                  <a:pt x="730" y="365"/>
                </a:cubicBezTo>
                <a:cubicBezTo>
                  <a:pt x="730" y="163"/>
                  <a:pt x="567" y="0"/>
                  <a:pt x="365" y="0"/>
                </a:cubicBezTo>
                <a:close/>
                <a:moveTo>
                  <a:pt x="365" y="14"/>
                </a:moveTo>
                <a:cubicBezTo>
                  <a:pt x="172" y="14"/>
                  <a:pt x="15" y="171"/>
                  <a:pt x="15" y="365"/>
                </a:cubicBezTo>
                <a:cubicBezTo>
                  <a:pt x="15" y="558"/>
                  <a:pt x="172" y="715"/>
                  <a:pt x="365" y="715"/>
                </a:cubicBezTo>
                <a:cubicBezTo>
                  <a:pt x="559" y="715"/>
                  <a:pt x="716" y="558"/>
                  <a:pt x="716" y="365"/>
                </a:cubicBezTo>
                <a:cubicBezTo>
                  <a:pt x="716" y="171"/>
                  <a:pt x="559" y="14"/>
                  <a:pt x="365" y="14"/>
                </a:cubicBezTo>
                <a:close/>
              </a:path>
            </a:pathLst>
          </a:custGeom>
          <a:solidFill>
            <a:schemeClr val="accent2"/>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3803" name="Freeform 20"/>
          <p:cNvSpPr>
            <a:spLocks noEditPoints="1"/>
          </p:cNvSpPr>
          <p:nvPr/>
        </p:nvSpPr>
        <p:spPr>
          <a:xfrm>
            <a:off x="6389929" y="3945556"/>
            <a:ext cx="468705" cy="447959"/>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0" t="0" r="0" b="0"/>
            <a:pathLst>
              <a:path w="730" h="730">
                <a:moveTo>
                  <a:pt x="95" y="366"/>
                </a:moveTo>
                <a:cubicBezTo>
                  <a:pt x="95" y="297"/>
                  <a:pt x="107" y="247"/>
                  <a:pt x="130" y="216"/>
                </a:cubicBezTo>
                <a:cubicBezTo>
                  <a:pt x="153" y="185"/>
                  <a:pt x="184" y="169"/>
                  <a:pt x="223" y="169"/>
                </a:cubicBezTo>
                <a:cubicBezTo>
                  <a:pt x="246" y="169"/>
                  <a:pt x="267" y="175"/>
                  <a:pt x="283" y="187"/>
                </a:cubicBezTo>
                <a:cubicBezTo>
                  <a:pt x="300" y="198"/>
                  <a:pt x="313" y="216"/>
                  <a:pt x="322" y="240"/>
                </a:cubicBezTo>
                <a:cubicBezTo>
                  <a:pt x="331" y="264"/>
                  <a:pt x="336" y="299"/>
                  <a:pt x="336" y="345"/>
                </a:cubicBezTo>
                <a:cubicBezTo>
                  <a:pt x="336" y="425"/>
                  <a:pt x="325" y="481"/>
                  <a:pt x="302" y="514"/>
                </a:cubicBezTo>
                <a:cubicBezTo>
                  <a:pt x="279" y="547"/>
                  <a:pt x="248" y="563"/>
                  <a:pt x="210" y="563"/>
                </a:cubicBezTo>
                <a:cubicBezTo>
                  <a:pt x="183" y="563"/>
                  <a:pt x="161" y="555"/>
                  <a:pt x="144" y="540"/>
                </a:cubicBezTo>
                <a:cubicBezTo>
                  <a:pt x="126" y="524"/>
                  <a:pt x="113" y="502"/>
                  <a:pt x="105" y="474"/>
                </a:cubicBezTo>
                <a:cubicBezTo>
                  <a:pt x="99" y="452"/>
                  <a:pt x="95" y="416"/>
                  <a:pt x="95" y="366"/>
                </a:cubicBezTo>
                <a:close/>
                <a:moveTo>
                  <a:pt x="142" y="359"/>
                </a:moveTo>
                <a:cubicBezTo>
                  <a:pt x="142" y="433"/>
                  <a:pt x="150" y="483"/>
                  <a:pt x="165" y="510"/>
                </a:cubicBezTo>
                <a:cubicBezTo>
                  <a:pt x="177" y="533"/>
                  <a:pt x="195" y="544"/>
                  <a:pt x="218" y="544"/>
                </a:cubicBezTo>
                <a:cubicBezTo>
                  <a:pt x="240" y="544"/>
                  <a:pt x="257" y="533"/>
                  <a:pt x="268" y="513"/>
                </a:cubicBezTo>
                <a:cubicBezTo>
                  <a:pt x="282" y="487"/>
                  <a:pt x="289" y="440"/>
                  <a:pt x="289" y="372"/>
                </a:cubicBezTo>
                <a:cubicBezTo>
                  <a:pt x="289" y="299"/>
                  <a:pt x="282" y="249"/>
                  <a:pt x="267" y="222"/>
                </a:cubicBezTo>
                <a:cubicBezTo>
                  <a:pt x="254" y="200"/>
                  <a:pt x="236" y="188"/>
                  <a:pt x="213" y="188"/>
                </a:cubicBezTo>
                <a:cubicBezTo>
                  <a:pt x="191" y="188"/>
                  <a:pt x="174" y="200"/>
                  <a:pt x="161" y="222"/>
                </a:cubicBezTo>
                <a:cubicBezTo>
                  <a:pt x="149" y="244"/>
                  <a:pt x="142" y="290"/>
                  <a:pt x="142" y="359"/>
                </a:cubicBezTo>
                <a:close/>
                <a:moveTo>
                  <a:pt x="365" y="558"/>
                </a:moveTo>
                <a:lnTo>
                  <a:pt x="365" y="543"/>
                </a:lnTo>
                <a:lnTo>
                  <a:pt x="458" y="446"/>
                </a:lnTo>
                <a:cubicBezTo>
                  <a:pt x="493" y="409"/>
                  <a:pt x="517" y="379"/>
                  <a:pt x="529" y="356"/>
                </a:cubicBezTo>
                <a:cubicBezTo>
                  <a:pt x="541" y="333"/>
                  <a:pt x="547" y="312"/>
                  <a:pt x="547" y="293"/>
                </a:cubicBezTo>
                <a:cubicBezTo>
                  <a:pt x="547" y="268"/>
                  <a:pt x="540" y="249"/>
                  <a:pt x="526" y="234"/>
                </a:cubicBezTo>
                <a:cubicBezTo>
                  <a:pt x="512" y="220"/>
                  <a:pt x="493" y="213"/>
                  <a:pt x="470" y="213"/>
                </a:cubicBezTo>
                <a:cubicBezTo>
                  <a:pt x="455" y="213"/>
                  <a:pt x="442" y="215"/>
                  <a:pt x="429" y="221"/>
                </a:cubicBezTo>
                <a:cubicBezTo>
                  <a:pt x="421" y="225"/>
                  <a:pt x="414" y="230"/>
                  <a:pt x="411" y="236"/>
                </a:cubicBezTo>
                <a:cubicBezTo>
                  <a:pt x="407" y="241"/>
                  <a:pt x="401" y="258"/>
                  <a:pt x="394" y="286"/>
                </a:cubicBezTo>
                <a:lnTo>
                  <a:pt x="378" y="286"/>
                </a:lnTo>
                <a:cubicBezTo>
                  <a:pt x="383" y="251"/>
                  <a:pt x="386" y="225"/>
                  <a:pt x="387" y="210"/>
                </a:cubicBezTo>
                <a:cubicBezTo>
                  <a:pt x="400" y="195"/>
                  <a:pt x="415" y="185"/>
                  <a:pt x="430" y="179"/>
                </a:cubicBezTo>
                <a:cubicBezTo>
                  <a:pt x="446" y="172"/>
                  <a:pt x="464" y="169"/>
                  <a:pt x="483" y="169"/>
                </a:cubicBezTo>
                <a:cubicBezTo>
                  <a:pt x="518" y="169"/>
                  <a:pt x="546" y="179"/>
                  <a:pt x="566" y="199"/>
                </a:cubicBezTo>
                <a:cubicBezTo>
                  <a:pt x="587" y="218"/>
                  <a:pt x="597" y="244"/>
                  <a:pt x="597" y="276"/>
                </a:cubicBezTo>
                <a:cubicBezTo>
                  <a:pt x="597" y="304"/>
                  <a:pt x="588" y="331"/>
                  <a:pt x="569" y="357"/>
                </a:cubicBezTo>
                <a:cubicBezTo>
                  <a:pt x="551" y="384"/>
                  <a:pt x="520" y="417"/>
                  <a:pt x="476" y="458"/>
                </a:cubicBezTo>
                <a:lnTo>
                  <a:pt x="424" y="511"/>
                </a:lnTo>
                <a:lnTo>
                  <a:pt x="522" y="511"/>
                </a:lnTo>
                <a:cubicBezTo>
                  <a:pt x="564" y="511"/>
                  <a:pt x="595" y="510"/>
                  <a:pt x="616" y="508"/>
                </a:cubicBezTo>
                <a:lnTo>
                  <a:pt x="619" y="510"/>
                </a:lnTo>
                <a:cubicBezTo>
                  <a:pt x="617" y="520"/>
                  <a:pt x="616" y="527"/>
                  <a:pt x="616" y="532"/>
                </a:cubicBezTo>
                <a:cubicBezTo>
                  <a:pt x="616" y="535"/>
                  <a:pt x="617" y="543"/>
                  <a:pt x="619" y="556"/>
                </a:cubicBezTo>
                <a:lnTo>
                  <a:pt x="616" y="558"/>
                </a:lnTo>
                <a:cubicBezTo>
                  <a:pt x="580" y="556"/>
                  <a:pt x="541" y="556"/>
                  <a:pt x="497" y="556"/>
                </a:cubicBezTo>
                <a:cubicBezTo>
                  <a:pt x="452" y="556"/>
                  <a:pt x="408" y="556"/>
                  <a:pt x="365" y="558"/>
                </a:cubicBezTo>
                <a:close/>
                <a:moveTo>
                  <a:pt x="365" y="0"/>
                </a:moveTo>
                <a:cubicBezTo>
                  <a:pt x="163" y="0"/>
                  <a:pt x="0" y="164"/>
                  <a:pt x="0" y="365"/>
                </a:cubicBezTo>
                <a:cubicBezTo>
                  <a:pt x="0" y="567"/>
                  <a:pt x="163" y="730"/>
                  <a:pt x="365" y="730"/>
                </a:cubicBezTo>
                <a:cubicBezTo>
                  <a:pt x="566" y="730"/>
                  <a:pt x="730" y="567"/>
                  <a:pt x="730" y="365"/>
                </a:cubicBezTo>
                <a:cubicBezTo>
                  <a:pt x="730" y="164"/>
                  <a:pt x="566" y="0"/>
                  <a:pt x="365" y="0"/>
                </a:cubicBezTo>
                <a:close/>
                <a:moveTo>
                  <a:pt x="365" y="15"/>
                </a:moveTo>
                <a:cubicBezTo>
                  <a:pt x="171" y="15"/>
                  <a:pt x="14" y="172"/>
                  <a:pt x="14" y="365"/>
                </a:cubicBezTo>
                <a:cubicBezTo>
                  <a:pt x="14" y="559"/>
                  <a:pt x="171" y="716"/>
                  <a:pt x="365" y="716"/>
                </a:cubicBezTo>
                <a:cubicBezTo>
                  <a:pt x="558" y="716"/>
                  <a:pt x="715" y="559"/>
                  <a:pt x="715" y="365"/>
                </a:cubicBezTo>
                <a:cubicBezTo>
                  <a:pt x="715" y="172"/>
                  <a:pt x="558" y="15"/>
                  <a:pt x="365" y="15"/>
                </a:cubicBezTo>
                <a:close/>
              </a:path>
            </a:pathLst>
          </a:custGeom>
          <a:solidFill>
            <a:schemeClr val="accent2"/>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3804" name="Freeform 21"/>
          <p:cNvSpPr>
            <a:spLocks noEditPoints="1"/>
          </p:cNvSpPr>
          <p:nvPr/>
        </p:nvSpPr>
        <p:spPr>
          <a:xfrm>
            <a:off x="5740918" y="3914658"/>
            <a:ext cx="468704" cy="447959"/>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0" t="0" r="0" b="0"/>
            <a:pathLst>
              <a:path w="730" h="730">
                <a:moveTo>
                  <a:pt x="96" y="366"/>
                </a:moveTo>
                <a:cubicBezTo>
                  <a:pt x="96" y="297"/>
                  <a:pt x="108" y="247"/>
                  <a:pt x="131" y="216"/>
                </a:cubicBezTo>
                <a:cubicBezTo>
                  <a:pt x="154" y="185"/>
                  <a:pt x="185" y="169"/>
                  <a:pt x="223" y="169"/>
                </a:cubicBezTo>
                <a:cubicBezTo>
                  <a:pt x="247" y="169"/>
                  <a:pt x="267" y="175"/>
                  <a:pt x="284" y="187"/>
                </a:cubicBezTo>
                <a:cubicBezTo>
                  <a:pt x="301" y="198"/>
                  <a:pt x="314" y="216"/>
                  <a:pt x="323" y="240"/>
                </a:cubicBezTo>
                <a:cubicBezTo>
                  <a:pt x="332" y="264"/>
                  <a:pt x="337" y="299"/>
                  <a:pt x="337" y="345"/>
                </a:cubicBezTo>
                <a:cubicBezTo>
                  <a:pt x="337" y="425"/>
                  <a:pt x="325" y="481"/>
                  <a:pt x="302" y="514"/>
                </a:cubicBezTo>
                <a:cubicBezTo>
                  <a:pt x="279" y="547"/>
                  <a:pt x="249" y="563"/>
                  <a:pt x="210" y="563"/>
                </a:cubicBezTo>
                <a:cubicBezTo>
                  <a:pt x="184" y="563"/>
                  <a:pt x="162" y="555"/>
                  <a:pt x="144" y="540"/>
                </a:cubicBezTo>
                <a:cubicBezTo>
                  <a:pt x="127" y="524"/>
                  <a:pt x="114" y="502"/>
                  <a:pt x="106" y="474"/>
                </a:cubicBezTo>
                <a:cubicBezTo>
                  <a:pt x="99" y="452"/>
                  <a:pt x="96" y="416"/>
                  <a:pt x="96" y="366"/>
                </a:cubicBezTo>
                <a:close/>
                <a:moveTo>
                  <a:pt x="143" y="359"/>
                </a:moveTo>
                <a:cubicBezTo>
                  <a:pt x="143" y="433"/>
                  <a:pt x="151" y="483"/>
                  <a:pt x="166" y="510"/>
                </a:cubicBezTo>
                <a:cubicBezTo>
                  <a:pt x="178" y="533"/>
                  <a:pt x="196" y="544"/>
                  <a:pt x="219" y="544"/>
                </a:cubicBezTo>
                <a:cubicBezTo>
                  <a:pt x="241" y="544"/>
                  <a:pt x="257" y="533"/>
                  <a:pt x="268" y="513"/>
                </a:cubicBezTo>
                <a:cubicBezTo>
                  <a:pt x="283" y="487"/>
                  <a:pt x="290" y="440"/>
                  <a:pt x="290" y="372"/>
                </a:cubicBezTo>
                <a:cubicBezTo>
                  <a:pt x="290" y="299"/>
                  <a:pt x="282" y="249"/>
                  <a:pt x="267" y="222"/>
                </a:cubicBezTo>
                <a:cubicBezTo>
                  <a:pt x="254" y="200"/>
                  <a:pt x="236" y="188"/>
                  <a:pt x="213" y="188"/>
                </a:cubicBezTo>
                <a:cubicBezTo>
                  <a:pt x="191" y="188"/>
                  <a:pt x="174" y="200"/>
                  <a:pt x="162" y="222"/>
                </a:cubicBezTo>
                <a:cubicBezTo>
                  <a:pt x="149" y="244"/>
                  <a:pt x="143" y="290"/>
                  <a:pt x="143" y="359"/>
                </a:cubicBezTo>
                <a:close/>
                <a:moveTo>
                  <a:pt x="400" y="558"/>
                </a:moveTo>
                <a:lnTo>
                  <a:pt x="400" y="540"/>
                </a:lnTo>
                <a:lnTo>
                  <a:pt x="421" y="539"/>
                </a:lnTo>
                <a:cubicBezTo>
                  <a:pt x="445" y="539"/>
                  <a:pt x="460" y="535"/>
                  <a:pt x="464" y="529"/>
                </a:cubicBezTo>
                <a:cubicBezTo>
                  <a:pt x="469" y="523"/>
                  <a:pt x="471" y="498"/>
                  <a:pt x="471" y="455"/>
                </a:cubicBezTo>
                <a:lnTo>
                  <a:pt x="473" y="306"/>
                </a:lnTo>
                <a:cubicBezTo>
                  <a:pt x="473" y="255"/>
                  <a:pt x="473" y="228"/>
                  <a:pt x="472" y="223"/>
                </a:cubicBezTo>
                <a:cubicBezTo>
                  <a:pt x="471" y="220"/>
                  <a:pt x="469" y="218"/>
                  <a:pt x="467" y="218"/>
                </a:cubicBezTo>
                <a:cubicBezTo>
                  <a:pt x="465" y="218"/>
                  <a:pt x="461" y="220"/>
                  <a:pt x="454" y="223"/>
                </a:cubicBezTo>
                <a:cubicBezTo>
                  <a:pt x="424" y="236"/>
                  <a:pt x="403" y="246"/>
                  <a:pt x="392" y="252"/>
                </a:cubicBezTo>
                <a:cubicBezTo>
                  <a:pt x="384" y="257"/>
                  <a:pt x="379" y="259"/>
                  <a:pt x="378" y="259"/>
                </a:cubicBezTo>
                <a:cubicBezTo>
                  <a:pt x="375" y="259"/>
                  <a:pt x="374" y="258"/>
                  <a:pt x="374" y="255"/>
                </a:cubicBezTo>
                <a:lnTo>
                  <a:pt x="372" y="229"/>
                </a:lnTo>
                <a:cubicBezTo>
                  <a:pt x="428" y="212"/>
                  <a:pt x="476" y="193"/>
                  <a:pt x="516" y="172"/>
                </a:cubicBezTo>
                <a:lnTo>
                  <a:pt x="524" y="175"/>
                </a:lnTo>
                <a:lnTo>
                  <a:pt x="523" y="206"/>
                </a:lnTo>
                <a:lnTo>
                  <a:pt x="520" y="361"/>
                </a:lnTo>
                <a:lnTo>
                  <a:pt x="518" y="467"/>
                </a:lnTo>
                <a:cubicBezTo>
                  <a:pt x="518" y="493"/>
                  <a:pt x="520" y="510"/>
                  <a:pt x="522" y="518"/>
                </a:cubicBezTo>
                <a:cubicBezTo>
                  <a:pt x="524" y="526"/>
                  <a:pt x="527" y="532"/>
                  <a:pt x="532" y="535"/>
                </a:cubicBezTo>
                <a:cubicBezTo>
                  <a:pt x="537" y="537"/>
                  <a:pt x="548" y="539"/>
                  <a:pt x="566" y="539"/>
                </a:cubicBezTo>
                <a:lnTo>
                  <a:pt x="591" y="540"/>
                </a:lnTo>
                <a:lnTo>
                  <a:pt x="591" y="558"/>
                </a:lnTo>
                <a:cubicBezTo>
                  <a:pt x="546" y="556"/>
                  <a:pt x="514" y="556"/>
                  <a:pt x="495" y="556"/>
                </a:cubicBezTo>
                <a:cubicBezTo>
                  <a:pt x="473" y="556"/>
                  <a:pt x="442" y="556"/>
                  <a:pt x="400" y="558"/>
                </a:cubicBezTo>
                <a:close/>
                <a:moveTo>
                  <a:pt x="365" y="0"/>
                </a:moveTo>
                <a:cubicBezTo>
                  <a:pt x="164" y="0"/>
                  <a:pt x="0" y="164"/>
                  <a:pt x="0" y="365"/>
                </a:cubicBezTo>
                <a:cubicBezTo>
                  <a:pt x="0" y="567"/>
                  <a:pt x="164" y="730"/>
                  <a:pt x="365" y="730"/>
                </a:cubicBezTo>
                <a:cubicBezTo>
                  <a:pt x="567" y="730"/>
                  <a:pt x="730" y="567"/>
                  <a:pt x="730" y="365"/>
                </a:cubicBezTo>
                <a:cubicBezTo>
                  <a:pt x="730" y="164"/>
                  <a:pt x="567" y="0"/>
                  <a:pt x="365" y="0"/>
                </a:cubicBezTo>
                <a:close/>
                <a:moveTo>
                  <a:pt x="365" y="15"/>
                </a:moveTo>
                <a:cubicBezTo>
                  <a:pt x="172" y="15"/>
                  <a:pt x="15" y="172"/>
                  <a:pt x="15" y="365"/>
                </a:cubicBezTo>
                <a:cubicBezTo>
                  <a:pt x="15" y="559"/>
                  <a:pt x="172" y="716"/>
                  <a:pt x="365" y="716"/>
                </a:cubicBezTo>
                <a:cubicBezTo>
                  <a:pt x="559" y="716"/>
                  <a:pt x="716" y="559"/>
                  <a:pt x="716" y="365"/>
                </a:cubicBezTo>
                <a:cubicBezTo>
                  <a:pt x="716" y="172"/>
                  <a:pt x="559" y="15"/>
                  <a:pt x="365" y="15"/>
                </a:cubicBezTo>
                <a:close/>
              </a:path>
            </a:pathLst>
          </a:custGeom>
          <a:solidFill>
            <a:schemeClr val="accent2"/>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3805" name="TextBox 14"/>
          <p:cNvSpPr txBox="1"/>
          <p:nvPr/>
        </p:nvSpPr>
        <p:spPr>
          <a:xfrm>
            <a:off x="8735133" y="2688498"/>
            <a:ext cx="2355678" cy="922945"/>
          </a:xfrm>
          <a:prstGeom prst="rect">
            <a:avLst/>
          </a:prstGeom>
          <a:noFill/>
          <a:ln w="9525">
            <a:noFill/>
          </a:ln>
        </p:spPr>
        <p:txBody>
          <a:bodyPr wrap="square" anchor="t">
            <a:spAutoFit/>
          </a:bodyPr>
          <a:lstStyle/>
          <a:p>
            <a:pPr defTabSz="914034" fontAlgn="base">
              <a:spcBef>
                <a:spcPct val="0"/>
              </a:spcBef>
              <a:spcAft>
                <a:spcPct val="0"/>
              </a:spcAft>
            </a:pPr>
            <a:r>
              <a:rPr lang="zh-CN" altLang="en-US" sz="1799" dirty="0">
                <a:solidFill>
                  <a:srgbClr val="292929"/>
                </a:solidFill>
                <a:latin typeface="微软雅黑" panose="020B0503020204020204" pitchFamily="34" charset="-122"/>
                <a:ea typeface="微软雅黑" panose="020B0503020204020204" pitchFamily="34" charset="-122"/>
              </a:rPr>
              <a:t>其运行速度在各类神经网络框架中表现突出</a:t>
            </a:r>
          </a:p>
        </p:txBody>
      </p:sp>
      <p:sp>
        <p:nvSpPr>
          <p:cNvPr id="33806" name="TextBox 15"/>
          <p:cNvSpPr txBox="1"/>
          <p:nvPr/>
        </p:nvSpPr>
        <p:spPr>
          <a:xfrm>
            <a:off x="8735133" y="5255055"/>
            <a:ext cx="2355678" cy="646074"/>
          </a:xfrm>
          <a:prstGeom prst="rect">
            <a:avLst/>
          </a:prstGeom>
          <a:noFill/>
          <a:ln w="9525">
            <a:noFill/>
          </a:ln>
        </p:spPr>
        <p:txBody>
          <a:bodyPr wrap="square" anchor="t">
            <a:spAutoFit/>
          </a:bodyPr>
          <a:lstStyle/>
          <a:p>
            <a:pPr defTabSz="914034" fontAlgn="base">
              <a:spcBef>
                <a:spcPct val="0"/>
              </a:spcBef>
              <a:spcAft>
                <a:spcPct val="0"/>
              </a:spcAft>
            </a:pPr>
            <a:r>
              <a:rPr lang="zh-CN" altLang="en-US" sz="1799" dirty="0">
                <a:solidFill>
                  <a:srgbClr val="292929"/>
                </a:solidFill>
                <a:latin typeface="微软雅黑" panose="020B0503020204020204" pitchFamily="34" charset="-122"/>
                <a:ea typeface="微软雅黑" panose="020B0503020204020204" pitchFamily="34" charset="-122"/>
              </a:rPr>
              <a:t>优雅的面向对象设计，所思即所得</a:t>
            </a:r>
          </a:p>
        </p:txBody>
      </p:sp>
      <p:sp>
        <p:nvSpPr>
          <p:cNvPr id="33807" name="TextBox 16"/>
          <p:cNvSpPr txBox="1"/>
          <p:nvPr/>
        </p:nvSpPr>
        <p:spPr>
          <a:xfrm>
            <a:off x="1523496" y="5089376"/>
            <a:ext cx="2354328" cy="922945"/>
          </a:xfrm>
          <a:prstGeom prst="rect">
            <a:avLst/>
          </a:prstGeom>
          <a:noFill/>
          <a:ln w="9525">
            <a:noFill/>
          </a:ln>
        </p:spPr>
        <p:txBody>
          <a:bodyPr wrap="square" anchor="t">
            <a:spAutoFit/>
          </a:bodyPr>
          <a:lstStyle/>
          <a:p>
            <a:pPr defTabSz="914034" fontAlgn="base">
              <a:spcBef>
                <a:spcPct val="0"/>
              </a:spcBef>
              <a:spcAft>
                <a:spcPct val="0"/>
              </a:spcAft>
            </a:pPr>
            <a:r>
              <a:rPr lang="zh-CN" altLang="en-US" sz="1799" dirty="0">
                <a:solidFill>
                  <a:srgbClr val="292929"/>
                </a:solidFill>
                <a:latin typeface="微软雅黑" panose="020B0503020204020204" pitchFamily="34" charset="-122"/>
                <a:ea typeface="微软雅黑" panose="020B0503020204020204" pitchFamily="34" charset="-122"/>
              </a:rPr>
              <a:t>提供了寻找优质学习资源和相互交流的平台</a:t>
            </a:r>
          </a:p>
        </p:txBody>
      </p:sp>
      <p:sp>
        <p:nvSpPr>
          <p:cNvPr id="33808" name="TextBox 17"/>
          <p:cNvSpPr txBox="1"/>
          <p:nvPr/>
        </p:nvSpPr>
        <p:spPr>
          <a:xfrm>
            <a:off x="4411029" y="2982146"/>
            <a:ext cx="1487157" cy="707886"/>
          </a:xfrm>
          <a:prstGeom prst="rect">
            <a:avLst/>
          </a:prstGeom>
          <a:noFill/>
          <a:ln w="9525">
            <a:noFill/>
          </a:ln>
        </p:spPr>
        <p:txBody>
          <a:bodyPr wrap="square" anchor="t">
            <a:spAutoFit/>
          </a:bodyPr>
          <a:lstStyle/>
          <a:p>
            <a:pPr algn="ctr" defTabSz="914034" fontAlgn="base">
              <a:spcBef>
                <a:spcPct val="0"/>
              </a:spcBef>
              <a:spcAft>
                <a:spcPct val="0"/>
              </a:spcAft>
            </a:pPr>
            <a:r>
              <a:rPr lang="zh-CN" altLang="en-US" sz="4000" b="1" dirty="0">
                <a:solidFill>
                  <a:srgbClr val="FFFFFF"/>
                </a:solidFill>
                <a:latin typeface="微软雅黑" panose="020B0503020204020204" pitchFamily="34" charset="-122"/>
                <a:ea typeface="微软雅黑" panose="020B0503020204020204" pitchFamily="34" charset="-122"/>
              </a:rPr>
              <a:t>简洁</a:t>
            </a:r>
            <a:endParaRPr lang="en-US" altLang="zh-CN" sz="4000" b="1" dirty="0">
              <a:solidFill>
                <a:srgbClr val="FFFFFF"/>
              </a:solidFill>
              <a:latin typeface="微软雅黑" panose="020B0503020204020204" pitchFamily="34" charset="-122"/>
              <a:ea typeface="微软雅黑" panose="020B0503020204020204" pitchFamily="34" charset="-122"/>
            </a:endParaRPr>
          </a:p>
        </p:txBody>
      </p:sp>
      <p:sp>
        <p:nvSpPr>
          <p:cNvPr id="33809" name="TextBox 18"/>
          <p:cNvSpPr txBox="1"/>
          <p:nvPr/>
        </p:nvSpPr>
        <p:spPr>
          <a:xfrm>
            <a:off x="6664687" y="3149971"/>
            <a:ext cx="1487157" cy="707886"/>
          </a:xfrm>
          <a:prstGeom prst="rect">
            <a:avLst/>
          </a:prstGeom>
          <a:noFill/>
          <a:ln w="9525">
            <a:noFill/>
          </a:ln>
        </p:spPr>
        <p:txBody>
          <a:bodyPr wrap="square" anchor="t">
            <a:spAutoFit/>
          </a:bodyPr>
          <a:lstStyle/>
          <a:p>
            <a:pPr algn="ctr" defTabSz="914034" fontAlgn="base">
              <a:spcBef>
                <a:spcPct val="0"/>
              </a:spcBef>
              <a:spcAft>
                <a:spcPct val="0"/>
              </a:spcAft>
            </a:pPr>
            <a:r>
              <a:rPr lang="zh-CN" altLang="en-US" sz="4000" b="1" dirty="0">
                <a:solidFill>
                  <a:srgbClr val="FFFFFF"/>
                </a:solidFill>
                <a:latin typeface="微软雅黑" panose="020B0503020204020204" pitchFamily="34" charset="-122"/>
                <a:ea typeface="微软雅黑" panose="020B0503020204020204" pitchFamily="34" charset="-122"/>
              </a:rPr>
              <a:t>速度</a:t>
            </a:r>
            <a:endParaRPr lang="en-US" altLang="zh-CN" sz="4000" b="1" dirty="0">
              <a:solidFill>
                <a:srgbClr val="FFFFFF"/>
              </a:solidFill>
              <a:latin typeface="微软雅黑" panose="020B0503020204020204" pitchFamily="34" charset="-122"/>
              <a:ea typeface="微软雅黑" panose="020B0503020204020204" pitchFamily="34" charset="-122"/>
            </a:endParaRPr>
          </a:p>
        </p:txBody>
      </p:sp>
      <p:sp>
        <p:nvSpPr>
          <p:cNvPr id="33810" name="TextBox 19"/>
          <p:cNvSpPr txBox="1"/>
          <p:nvPr/>
        </p:nvSpPr>
        <p:spPr>
          <a:xfrm>
            <a:off x="4519249" y="5163733"/>
            <a:ext cx="1485806" cy="707886"/>
          </a:xfrm>
          <a:prstGeom prst="rect">
            <a:avLst/>
          </a:prstGeom>
          <a:noFill/>
          <a:ln w="9525">
            <a:noFill/>
          </a:ln>
        </p:spPr>
        <p:txBody>
          <a:bodyPr wrap="square" anchor="t">
            <a:spAutoFit/>
          </a:bodyPr>
          <a:lstStyle/>
          <a:p>
            <a:pPr algn="ctr" defTabSz="914034" fontAlgn="base">
              <a:spcBef>
                <a:spcPct val="0"/>
              </a:spcBef>
              <a:spcAft>
                <a:spcPct val="0"/>
              </a:spcAft>
            </a:pPr>
            <a:r>
              <a:rPr lang="zh-CN" altLang="en-US" sz="4000" b="1" dirty="0">
                <a:solidFill>
                  <a:srgbClr val="FFFFFF"/>
                </a:solidFill>
                <a:latin typeface="微软雅黑" panose="020B0503020204020204" pitchFamily="34" charset="-122"/>
                <a:ea typeface="微软雅黑" panose="020B0503020204020204" pitchFamily="34" charset="-122"/>
              </a:rPr>
              <a:t>易用</a:t>
            </a:r>
            <a:endParaRPr lang="en-US" altLang="zh-CN" sz="4000" b="1" dirty="0">
              <a:solidFill>
                <a:srgbClr val="FFFFFF"/>
              </a:solidFill>
              <a:latin typeface="微软雅黑" panose="020B0503020204020204" pitchFamily="34" charset="-122"/>
              <a:ea typeface="微软雅黑" panose="020B0503020204020204" pitchFamily="34" charset="-122"/>
            </a:endParaRPr>
          </a:p>
        </p:txBody>
      </p:sp>
      <p:sp>
        <p:nvSpPr>
          <p:cNvPr id="33811" name="TextBox 20"/>
          <p:cNvSpPr txBox="1"/>
          <p:nvPr/>
        </p:nvSpPr>
        <p:spPr>
          <a:xfrm>
            <a:off x="6532963" y="5058724"/>
            <a:ext cx="1487158" cy="707886"/>
          </a:xfrm>
          <a:prstGeom prst="rect">
            <a:avLst/>
          </a:prstGeom>
          <a:noFill/>
          <a:ln w="9525">
            <a:noFill/>
          </a:ln>
        </p:spPr>
        <p:txBody>
          <a:bodyPr wrap="square" anchor="t">
            <a:spAutoFit/>
          </a:bodyPr>
          <a:lstStyle/>
          <a:p>
            <a:pPr algn="ctr" defTabSz="914034" fontAlgn="base">
              <a:spcBef>
                <a:spcPct val="0"/>
              </a:spcBef>
              <a:spcAft>
                <a:spcPct val="0"/>
              </a:spcAft>
            </a:pPr>
            <a:r>
              <a:rPr lang="zh-CN" altLang="en-US" sz="4000" b="1" dirty="0">
                <a:solidFill>
                  <a:srgbClr val="FFFFFF"/>
                </a:solidFill>
                <a:latin typeface="微软雅黑" panose="020B0503020204020204" pitchFamily="34" charset="-122"/>
                <a:ea typeface="微软雅黑" panose="020B0503020204020204" pitchFamily="34" charset="-122"/>
              </a:rPr>
              <a:t>社区</a:t>
            </a:r>
            <a:endParaRPr lang="en-US" altLang="zh-CN" sz="4000" b="1" dirty="0">
              <a:solidFill>
                <a:srgbClr val="FFFFFF"/>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33349BB-E7BD-45A6-96FA-41C609DC9230}"/>
              </a:ext>
            </a:extLst>
          </p:cNvPr>
          <p:cNvPicPr>
            <a:picLocks noChangeAspect="1"/>
          </p:cNvPicPr>
          <p:nvPr/>
        </p:nvPicPr>
        <p:blipFill>
          <a:blip r:embed="rId2"/>
          <a:stretch>
            <a:fillRect/>
          </a:stretch>
        </p:blipFill>
        <p:spPr>
          <a:xfrm>
            <a:off x="406428" y="1064808"/>
            <a:ext cx="1115718" cy="321406"/>
          </a:xfrm>
          <a:prstGeom prst="rect">
            <a:avLst/>
          </a:prstGeom>
        </p:spPr>
      </p:pic>
      <p:sp>
        <p:nvSpPr>
          <p:cNvPr id="4" name="文本框 3">
            <a:extLst>
              <a:ext uri="{FF2B5EF4-FFF2-40B4-BE49-F238E27FC236}">
                <a16:creationId xmlns:a16="http://schemas.microsoft.com/office/drawing/2014/main" id="{8D76207D-2B72-418C-B282-14B022E9D658}"/>
              </a:ext>
            </a:extLst>
          </p:cNvPr>
          <p:cNvSpPr txBox="1"/>
          <p:nvPr/>
        </p:nvSpPr>
        <p:spPr>
          <a:xfrm>
            <a:off x="1522146" y="1032387"/>
            <a:ext cx="9155686" cy="923330"/>
          </a:xfrm>
          <a:prstGeom prst="rect">
            <a:avLst/>
          </a:prstGeom>
          <a:noFill/>
        </p:spPr>
        <p:txBody>
          <a:bodyPr wrap="square" rtlCol="0">
            <a:spAutoFit/>
          </a:bodyPr>
          <a:lstStyle/>
          <a:p>
            <a:r>
              <a:rPr lang="en-US" altLang="zh-CN" b="1" dirty="0" err="1"/>
              <a:t>Pytorch</a:t>
            </a:r>
            <a:r>
              <a:rPr lang="zh-CN" altLang="en-US" dirty="0"/>
              <a:t>是</a:t>
            </a:r>
            <a:r>
              <a:rPr lang="en-US" altLang="zh-CN" dirty="0"/>
              <a:t>Torch</a:t>
            </a:r>
            <a:r>
              <a:rPr lang="zh-CN" altLang="en-US" dirty="0"/>
              <a:t>（一个经典的对多维矩阵数据进行操作的张量库）的</a:t>
            </a:r>
            <a:r>
              <a:rPr lang="en-US" altLang="zh-CN" dirty="0"/>
              <a:t>Python</a:t>
            </a:r>
            <a:r>
              <a:rPr lang="zh-CN" altLang="en-US" dirty="0"/>
              <a:t>版本，是由</a:t>
            </a:r>
            <a:r>
              <a:rPr lang="en-US" altLang="zh-CN" dirty="0"/>
              <a:t>Facebook</a:t>
            </a:r>
            <a:r>
              <a:rPr lang="zh-CN" altLang="en-US" dirty="0"/>
              <a:t>开源的神经网络框架，专门针对</a:t>
            </a:r>
            <a:r>
              <a:rPr lang="en-US" altLang="zh-CN" dirty="0"/>
              <a:t>GPU</a:t>
            </a:r>
            <a:r>
              <a:rPr lang="zh-CN" altLang="en-US" dirty="0"/>
              <a:t>加速的深度神经网络编程</a:t>
            </a:r>
            <a:r>
              <a:rPr lang="en-US" altLang="zh-CN" dirty="0"/>
              <a:t>. </a:t>
            </a:r>
            <a:r>
              <a:rPr lang="zh-CN" altLang="en-US" dirty="0"/>
              <a:t>它主要具有如下</a:t>
            </a:r>
            <a:r>
              <a:rPr lang="en-US" altLang="zh-CN" dirty="0"/>
              <a:t>4</a:t>
            </a:r>
            <a:r>
              <a:rPr lang="zh-CN" altLang="en-US" dirty="0"/>
              <a:t>个优点：</a:t>
            </a:r>
            <a:endParaRPr lang="en-US" altLang="zh-CN" dirty="0"/>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p:cTn id="7" dur="300" fill="hold"/>
                                        <p:tgtEl>
                                          <p:spTgt spid="33795"/>
                                        </p:tgtEl>
                                        <p:attrNameLst>
                                          <p:attrName>ppt_w</p:attrName>
                                        </p:attrNameLst>
                                      </p:cBhvr>
                                      <p:tavLst>
                                        <p:tav tm="0">
                                          <p:val>
                                            <p:fltVal val="0"/>
                                          </p:val>
                                        </p:tav>
                                        <p:tav tm="100000">
                                          <p:val>
                                            <p:strVal val="#ppt_w"/>
                                          </p:val>
                                        </p:tav>
                                      </p:tavLst>
                                    </p:anim>
                                    <p:anim calcmode="lin" valueType="num">
                                      <p:cBhvr>
                                        <p:cTn id="8" dur="300" fill="hold"/>
                                        <p:tgtEl>
                                          <p:spTgt spid="33795"/>
                                        </p:tgtEl>
                                        <p:attrNameLst>
                                          <p:attrName>ppt_h</p:attrName>
                                        </p:attrNameLst>
                                      </p:cBhvr>
                                      <p:tavLst>
                                        <p:tav tm="0">
                                          <p:val>
                                            <p:fltVal val="0"/>
                                          </p:val>
                                        </p:tav>
                                        <p:tav tm="100000">
                                          <p:val>
                                            <p:strVal val="#ppt_h"/>
                                          </p:val>
                                        </p:tav>
                                      </p:tavLst>
                                    </p:anim>
                                    <p:anim calcmode="lin" valueType="num">
                                      <p:cBhvr>
                                        <p:cTn id="9" dur="300" fill="hold"/>
                                        <p:tgtEl>
                                          <p:spTgt spid="33795"/>
                                        </p:tgtEl>
                                        <p:attrNameLst>
                                          <p:attrName>style.rotation</p:attrName>
                                        </p:attrNameLst>
                                      </p:cBhvr>
                                      <p:tavLst>
                                        <p:tav tm="0">
                                          <p:val>
                                            <p:fltVal val="90"/>
                                          </p:val>
                                        </p:tav>
                                        <p:tav tm="100000">
                                          <p:val>
                                            <p:fltVal val="0"/>
                                          </p:val>
                                        </p:tav>
                                      </p:tavLst>
                                    </p:anim>
                                    <p:animEffect transition="in" filter="fade">
                                      <p:cBhvr>
                                        <p:cTn id="10" dur="300"/>
                                        <p:tgtEl>
                                          <p:spTgt spid="33795"/>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3794"/>
                                        </p:tgtEl>
                                        <p:attrNameLst>
                                          <p:attrName>style.visibility</p:attrName>
                                        </p:attrNameLst>
                                      </p:cBhvr>
                                      <p:to>
                                        <p:strVal val="visible"/>
                                      </p:to>
                                    </p:set>
                                    <p:anim calcmode="lin" valueType="num">
                                      <p:cBhvr>
                                        <p:cTn id="14" dur="400" fill="hold"/>
                                        <p:tgtEl>
                                          <p:spTgt spid="33794"/>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3794"/>
                                        </p:tgtEl>
                                        <p:attrNameLst>
                                          <p:attrName>ppt_y</p:attrName>
                                        </p:attrNameLst>
                                      </p:cBhvr>
                                      <p:tavLst>
                                        <p:tav tm="0">
                                          <p:val>
                                            <p:strVal val="#ppt_y"/>
                                          </p:val>
                                        </p:tav>
                                        <p:tav tm="100000">
                                          <p:val>
                                            <p:strVal val="#ppt_y"/>
                                          </p:val>
                                        </p:tav>
                                      </p:tavLst>
                                    </p:anim>
                                    <p:anim calcmode="lin" valueType="num">
                                      <p:cBhvr>
                                        <p:cTn id="16" dur="400" fill="hold"/>
                                        <p:tgtEl>
                                          <p:spTgt spid="33794"/>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379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3794"/>
                                        </p:tgtEl>
                                      </p:cBhvr>
                                    </p:animEffect>
                                  </p:childTnLst>
                                </p:cTn>
                              </p:par>
                            </p:childTnLst>
                          </p:cTn>
                        </p:par>
                        <p:par>
                          <p:cTn id="19" fill="hold">
                            <p:stCondLst>
                              <p:cond delay="1020"/>
                            </p:stCondLst>
                            <p:childTnLst>
                              <p:par>
                                <p:cTn id="20" presetID="2" presetClass="entr" presetSubtype="3" fill="hold" nodeType="afterEffect">
                                  <p:stCondLst>
                                    <p:cond delay="0"/>
                                  </p:stCondLst>
                                  <p:childTnLst>
                                    <p:set>
                                      <p:cBhvr>
                                        <p:cTn id="21" dur="1" fill="hold">
                                          <p:stCondLst>
                                            <p:cond delay="0"/>
                                          </p:stCondLst>
                                        </p:cTn>
                                        <p:tgtEl>
                                          <p:spTgt spid="33800"/>
                                        </p:tgtEl>
                                        <p:attrNameLst>
                                          <p:attrName>style.visibility</p:attrName>
                                        </p:attrNameLst>
                                      </p:cBhvr>
                                      <p:to>
                                        <p:strVal val="visible"/>
                                      </p:to>
                                    </p:set>
                                    <p:anim calcmode="lin" valueType="num">
                                      <p:cBhvr additive="base">
                                        <p:cTn id="22" dur="500" fill="hold"/>
                                        <p:tgtEl>
                                          <p:spTgt spid="33800"/>
                                        </p:tgtEl>
                                        <p:attrNameLst>
                                          <p:attrName>ppt_x</p:attrName>
                                        </p:attrNameLst>
                                      </p:cBhvr>
                                      <p:tavLst>
                                        <p:tav tm="0">
                                          <p:val>
                                            <p:strVal val="1+#ppt_w/2"/>
                                          </p:val>
                                        </p:tav>
                                        <p:tav tm="100000">
                                          <p:val>
                                            <p:strVal val="#ppt_x"/>
                                          </p:val>
                                        </p:tav>
                                      </p:tavLst>
                                    </p:anim>
                                    <p:anim calcmode="lin" valueType="num">
                                      <p:cBhvr additive="base">
                                        <p:cTn id="23" dur="500" fill="hold"/>
                                        <p:tgtEl>
                                          <p:spTgt spid="33800"/>
                                        </p:tgtEl>
                                        <p:attrNameLst>
                                          <p:attrName>ppt_y</p:attrName>
                                        </p:attrNameLst>
                                      </p:cBhvr>
                                      <p:tavLst>
                                        <p:tav tm="0">
                                          <p:val>
                                            <p:strVal val="0-#ppt_h/2"/>
                                          </p:val>
                                        </p:tav>
                                        <p:tav tm="100000">
                                          <p:val>
                                            <p:strVal val="#ppt_y"/>
                                          </p:val>
                                        </p:tav>
                                      </p:tavLst>
                                    </p:anim>
                                  </p:childTnLst>
                                </p:cTn>
                              </p:par>
                              <p:par>
                                <p:cTn id="24" presetID="2" presetClass="entr" presetSubtype="9" fill="hold" nodeType="withEffect">
                                  <p:stCondLst>
                                    <p:cond delay="0"/>
                                  </p:stCondLst>
                                  <p:childTnLst>
                                    <p:set>
                                      <p:cBhvr>
                                        <p:cTn id="25" dur="1" fill="hold">
                                          <p:stCondLst>
                                            <p:cond delay="0"/>
                                          </p:stCondLst>
                                        </p:cTn>
                                        <p:tgtEl>
                                          <p:spTgt spid="33799"/>
                                        </p:tgtEl>
                                        <p:attrNameLst>
                                          <p:attrName>style.visibility</p:attrName>
                                        </p:attrNameLst>
                                      </p:cBhvr>
                                      <p:to>
                                        <p:strVal val="visible"/>
                                      </p:to>
                                    </p:set>
                                    <p:anim calcmode="lin" valueType="num">
                                      <p:cBhvr additive="base">
                                        <p:cTn id="26" dur="500" fill="hold"/>
                                        <p:tgtEl>
                                          <p:spTgt spid="33799"/>
                                        </p:tgtEl>
                                        <p:attrNameLst>
                                          <p:attrName>ppt_x</p:attrName>
                                        </p:attrNameLst>
                                      </p:cBhvr>
                                      <p:tavLst>
                                        <p:tav tm="0">
                                          <p:val>
                                            <p:strVal val="0-#ppt_w/2"/>
                                          </p:val>
                                        </p:tav>
                                        <p:tav tm="100000">
                                          <p:val>
                                            <p:strVal val="#ppt_x"/>
                                          </p:val>
                                        </p:tav>
                                      </p:tavLst>
                                    </p:anim>
                                    <p:anim calcmode="lin" valueType="num">
                                      <p:cBhvr additive="base">
                                        <p:cTn id="27" dur="500" fill="hold"/>
                                        <p:tgtEl>
                                          <p:spTgt spid="33799"/>
                                        </p:tgtEl>
                                        <p:attrNameLst>
                                          <p:attrName>ppt_y</p:attrName>
                                        </p:attrNameLst>
                                      </p:cBhvr>
                                      <p:tavLst>
                                        <p:tav tm="0">
                                          <p:val>
                                            <p:strVal val="0-#ppt_h/2"/>
                                          </p:val>
                                        </p:tav>
                                        <p:tav tm="100000">
                                          <p:val>
                                            <p:strVal val="#ppt_y"/>
                                          </p:val>
                                        </p:tav>
                                      </p:tavLst>
                                    </p:anim>
                                  </p:childTnLst>
                                </p:cTn>
                              </p:par>
                              <p:par>
                                <p:cTn id="28" presetID="2" presetClass="entr" presetSubtype="12" fill="hold" nodeType="withEffect">
                                  <p:stCondLst>
                                    <p:cond delay="0"/>
                                  </p:stCondLst>
                                  <p:childTnLst>
                                    <p:set>
                                      <p:cBhvr>
                                        <p:cTn id="29" dur="1" fill="hold">
                                          <p:stCondLst>
                                            <p:cond delay="0"/>
                                          </p:stCondLst>
                                        </p:cTn>
                                        <p:tgtEl>
                                          <p:spTgt spid="33797"/>
                                        </p:tgtEl>
                                        <p:attrNameLst>
                                          <p:attrName>style.visibility</p:attrName>
                                        </p:attrNameLst>
                                      </p:cBhvr>
                                      <p:to>
                                        <p:strVal val="visible"/>
                                      </p:to>
                                    </p:set>
                                    <p:anim calcmode="lin" valueType="num">
                                      <p:cBhvr additive="base">
                                        <p:cTn id="30" dur="500" fill="hold"/>
                                        <p:tgtEl>
                                          <p:spTgt spid="33797"/>
                                        </p:tgtEl>
                                        <p:attrNameLst>
                                          <p:attrName>ppt_x</p:attrName>
                                        </p:attrNameLst>
                                      </p:cBhvr>
                                      <p:tavLst>
                                        <p:tav tm="0">
                                          <p:val>
                                            <p:strVal val="0-#ppt_w/2"/>
                                          </p:val>
                                        </p:tav>
                                        <p:tav tm="100000">
                                          <p:val>
                                            <p:strVal val="#ppt_x"/>
                                          </p:val>
                                        </p:tav>
                                      </p:tavLst>
                                    </p:anim>
                                    <p:anim calcmode="lin" valueType="num">
                                      <p:cBhvr additive="base">
                                        <p:cTn id="31" dur="500" fill="hold"/>
                                        <p:tgtEl>
                                          <p:spTgt spid="33797"/>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33798"/>
                                        </p:tgtEl>
                                        <p:attrNameLst>
                                          <p:attrName>style.visibility</p:attrName>
                                        </p:attrNameLst>
                                      </p:cBhvr>
                                      <p:to>
                                        <p:strVal val="visible"/>
                                      </p:to>
                                    </p:set>
                                    <p:anim calcmode="lin" valueType="num">
                                      <p:cBhvr additive="base">
                                        <p:cTn id="34" dur="500" fill="hold"/>
                                        <p:tgtEl>
                                          <p:spTgt spid="33798"/>
                                        </p:tgtEl>
                                        <p:attrNameLst>
                                          <p:attrName>ppt_x</p:attrName>
                                        </p:attrNameLst>
                                      </p:cBhvr>
                                      <p:tavLst>
                                        <p:tav tm="0">
                                          <p:val>
                                            <p:strVal val="1+#ppt_w/2"/>
                                          </p:val>
                                        </p:tav>
                                        <p:tav tm="100000">
                                          <p:val>
                                            <p:strVal val="#ppt_x"/>
                                          </p:val>
                                        </p:tav>
                                      </p:tavLst>
                                    </p:anim>
                                    <p:anim calcmode="lin" valueType="num">
                                      <p:cBhvr additive="base">
                                        <p:cTn id="35" dur="500" fill="hold"/>
                                        <p:tgtEl>
                                          <p:spTgt spid="33798"/>
                                        </p:tgtEl>
                                        <p:attrNameLst>
                                          <p:attrName>ppt_y</p:attrName>
                                        </p:attrNameLst>
                                      </p:cBhvr>
                                      <p:tavLst>
                                        <p:tav tm="0">
                                          <p:val>
                                            <p:strVal val="1+#ppt_h/2"/>
                                          </p:val>
                                        </p:tav>
                                        <p:tav tm="100000">
                                          <p:val>
                                            <p:strVal val="#ppt_y"/>
                                          </p:val>
                                        </p:tav>
                                      </p:tavLst>
                                    </p:anim>
                                  </p:childTnLst>
                                </p:cTn>
                              </p:par>
                            </p:childTnLst>
                          </p:cTn>
                        </p:par>
                        <p:par>
                          <p:cTn id="36" fill="hold">
                            <p:stCondLst>
                              <p:cond delay="1520"/>
                            </p:stCondLst>
                            <p:childTnLst>
                              <p:par>
                                <p:cTn id="37" presetID="10" presetClass="entr" presetSubtype="0" fill="hold" nodeType="afterEffect">
                                  <p:stCondLst>
                                    <p:cond delay="0"/>
                                  </p:stCondLst>
                                  <p:childTnLst>
                                    <p:set>
                                      <p:cBhvr>
                                        <p:cTn id="38" dur="1" fill="hold">
                                          <p:stCondLst>
                                            <p:cond delay="0"/>
                                          </p:stCondLst>
                                        </p:cTn>
                                        <p:tgtEl>
                                          <p:spTgt spid="33803"/>
                                        </p:tgtEl>
                                        <p:attrNameLst>
                                          <p:attrName>style.visibility</p:attrName>
                                        </p:attrNameLst>
                                      </p:cBhvr>
                                      <p:to>
                                        <p:strVal val="visible"/>
                                      </p:to>
                                    </p:set>
                                    <p:anim calcmode="lin" valueType="num">
                                      <p:cBhvr>
                                        <p:cTn id="39" dur="300" fill="hold"/>
                                        <p:tgtEl>
                                          <p:spTgt spid="33803"/>
                                        </p:tgtEl>
                                        <p:attrNameLst>
                                          <p:attrName>ppt_w</p:attrName>
                                        </p:attrNameLst>
                                      </p:cBhvr>
                                      <p:tavLst>
                                        <p:tav tm="0">
                                          <p:val>
                                            <p:fltVal val="0"/>
                                          </p:val>
                                        </p:tav>
                                        <p:tav tm="100000">
                                          <p:val>
                                            <p:strVal val="#ppt_w"/>
                                          </p:val>
                                        </p:tav>
                                      </p:tavLst>
                                    </p:anim>
                                    <p:anim calcmode="lin" valueType="num">
                                      <p:cBhvr>
                                        <p:cTn id="40" dur="300" fill="hold"/>
                                        <p:tgtEl>
                                          <p:spTgt spid="33803"/>
                                        </p:tgtEl>
                                        <p:attrNameLst>
                                          <p:attrName>ppt_h</p:attrName>
                                        </p:attrNameLst>
                                      </p:cBhvr>
                                      <p:tavLst>
                                        <p:tav tm="0">
                                          <p:val>
                                            <p:fltVal val="0"/>
                                          </p:val>
                                        </p:tav>
                                        <p:tav tm="100000">
                                          <p:val>
                                            <p:strVal val="#ppt_h"/>
                                          </p:val>
                                        </p:tav>
                                      </p:tavLst>
                                    </p:anim>
                                    <p:animEffect transition="in" filter="fade">
                                      <p:cBhvr>
                                        <p:cTn id="41" dur="300"/>
                                        <p:tgtEl>
                                          <p:spTgt spid="33803"/>
                                        </p:tgtEl>
                                      </p:cBhvr>
                                    </p:animEffect>
                                  </p:childTnLst>
                                </p:cTn>
                              </p:par>
                              <p:par>
                                <p:cTn id="42" presetID="10" presetClass="entr" presetSubtype="0" fill="hold" nodeType="withEffect">
                                  <p:stCondLst>
                                    <p:cond delay="0"/>
                                  </p:stCondLst>
                                  <p:childTnLst>
                                    <p:set>
                                      <p:cBhvr>
                                        <p:cTn id="43" dur="1" fill="hold">
                                          <p:stCondLst>
                                            <p:cond delay="0"/>
                                          </p:stCondLst>
                                        </p:cTn>
                                        <p:tgtEl>
                                          <p:spTgt spid="33804"/>
                                        </p:tgtEl>
                                        <p:attrNameLst>
                                          <p:attrName>style.visibility</p:attrName>
                                        </p:attrNameLst>
                                      </p:cBhvr>
                                      <p:to>
                                        <p:strVal val="visible"/>
                                      </p:to>
                                    </p:set>
                                    <p:anim calcmode="lin" valueType="num">
                                      <p:cBhvr>
                                        <p:cTn id="44" dur="300" fill="hold"/>
                                        <p:tgtEl>
                                          <p:spTgt spid="33804"/>
                                        </p:tgtEl>
                                        <p:attrNameLst>
                                          <p:attrName>ppt_w</p:attrName>
                                        </p:attrNameLst>
                                      </p:cBhvr>
                                      <p:tavLst>
                                        <p:tav tm="0">
                                          <p:val>
                                            <p:fltVal val="0"/>
                                          </p:val>
                                        </p:tav>
                                        <p:tav tm="100000">
                                          <p:val>
                                            <p:strVal val="#ppt_w"/>
                                          </p:val>
                                        </p:tav>
                                      </p:tavLst>
                                    </p:anim>
                                    <p:anim calcmode="lin" valueType="num">
                                      <p:cBhvr>
                                        <p:cTn id="45" dur="300" fill="hold"/>
                                        <p:tgtEl>
                                          <p:spTgt spid="33804"/>
                                        </p:tgtEl>
                                        <p:attrNameLst>
                                          <p:attrName>ppt_h</p:attrName>
                                        </p:attrNameLst>
                                      </p:cBhvr>
                                      <p:tavLst>
                                        <p:tav tm="0">
                                          <p:val>
                                            <p:fltVal val="0"/>
                                          </p:val>
                                        </p:tav>
                                        <p:tav tm="100000">
                                          <p:val>
                                            <p:strVal val="#ppt_h"/>
                                          </p:val>
                                        </p:tav>
                                      </p:tavLst>
                                    </p:anim>
                                    <p:animEffect transition="in" filter="fade">
                                      <p:cBhvr>
                                        <p:cTn id="46" dur="300"/>
                                        <p:tgtEl>
                                          <p:spTgt spid="33804"/>
                                        </p:tgtEl>
                                      </p:cBhvr>
                                    </p:animEffect>
                                  </p:childTnLst>
                                </p:cTn>
                              </p:par>
                              <p:par>
                                <p:cTn id="47" presetID="10" presetClass="entr" presetSubtype="0" fill="hold" nodeType="withEffect">
                                  <p:stCondLst>
                                    <p:cond delay="0"/>
                                  </p:stCondLst>
                                  <p:childTnLst>
                                    <p:set>
                                      <p:cBhvr>
                                        <p:cTn id="48" dur="1" fill="hold">
                                          <p:stCondLst>
                                            <p:cond delay="0"/>
                                          </p:stCondLst>
                                        </p:cTn>
                                        <p:tgtEl>
                                          <p:spTgt spid="33802"/>
                                        </p:tgtEl>
                                        <p:attrNameLst>
                                          <p:attrName>style.visibility</p:attrName>
                                        </p:attrNameLst>
                                      </p:cBhvr>
                                      <p:to>
                                        <p:strVal val="visible"/>
                                      </p:to>
                                    </p:set>
                                    <p:anim calcmode="lin" valueType="num">
                                      <p:cBhvr>
                                        <p:cTn id="49" dur="300" fill="hold"/>
                                        <p:tgtEl>
                                          <p:spTgt spid="33802"/>
                                        </p:tgtEl>
                                        <p:attrNameLst>
                                          <p:attrName>ppt_w</p:attrName>
                                        </p:attrNameLst>
                                      </p:cBhvr>
                                      <p:tavLst>
                                        <p:tav tm="0">
                                          <p:val>
                                            <p:fltVal val="0"/>
                                          </p:val>
                                        </p:tav>
                                        <p:tav tm="100000">
                                          <p:val>
                                            <p:strVal val="#ppt_w"/>
                                          </p:val>
                                        </p:tav>
                                      </p:tavLst>
                                    </p:anim>
                                    <p:anim calcmode="lin" valueType="num">
                                      <p:cBhvr>
                                        <p:cTn id="50" dur="300" fill="hold"/>
                                        <p:tgtEl>
                                          <p:spTgt spid="33802"/>
                                        </p:tgtEl>
                                        <p:attrNameLst>
                                          <p:attrName>ppt_h</p:attrName>
                                        </p:attrNameLst>
                                      </p:cBhvr>
                                      <p:tavLst>
                                        <p:tav tm="0">
                                          <p:val>
                                            <p:fltVal val="0"/>
                                          </p:val>
                                        </p:tav>
                                        <p:tav tm="100000">
                                          <p:val>
                                            <p:strVal val="#ppt_h"/>
                                          </p:val>
                                        </p:tav>
                                      </p:tavLst>
                                    </p:anim>
                                    <p:animEffect transition="in" filter="fade">
                                      <p:cBhvr>
                                        <p:cTn id="51" dur="300"/>
                                        <p:tgtEl>
                                          <p:spTgt spid="33802"/>
                                        </p:tgtEl>
                                      </p:cBhvr>
                                    </p:animEffect>
                                  </p:childTnLst>
                                </p:cTn>
                              </p:par>
                              <p:par>
                                <p:cTn id="52" presetID="10" presetClass="entr" presetSubtype="0" fill="hold" nodeType="withEffect">
                                  <p:stCondLst>
                                    <p:cond delay="0"/>
                                  </p:stCondLst>
                                  <p:childTnLst>
                                    <p:set>
                                      <p:cBhvr>
                                        <p:cTn id="53" dur="1" fill="hold">
                                          <p:stCondLst>
                                            <p:cond delay="0"/>
                                          </p:stCondLst>
                                        </p:cTn>
                                        <p:tgtEl>
                                          <p:spTgt spid="33801"/>
                                        </p:tgtEl>
                                        <p:attrNameLst>
                                          <p:attrName>style.visibility</p:attrName>
                                        </p:attrNameLst>
                                      </p:cBhvr>
                                      <p:to>
                                        <p:strVal val="visible"/>
                                      </p:to>
                                    </p:set>
                                    <p:anim calcmode="lin" valueType="num">
                                      <p:cBhvr>
                                        <p:cTn id="54" dur="300" fill="hold"/>
                                        <p:tgtEl>
                                          <p:spTgt spid="33801"/>
                                        </p:tgtEl>
                                        <p:attrNameLst>
                                          <p:attrName>ppt_w</p:attrName>
                                        </p:attrNameLst>
                                      </p:cBhvr>
                                      <p:tavLst>
                                        <p:tav tm="0">
                                          <p:val>
                                            <p:fltVal val="0"/>
                                          </p:val>
                                        </p:tav>
                                        <p:tav tm="100000">
                                          <p:val>
                                            <p:strVal val="#ppt_w"/>
                                          </p:val>
                                        </p:tav>
                                      </p:tavLst>
                                    </p:anim>
                                    <p:anim calcmode="lin" valueType="num">
                                      <p:cBhvr>
                                        <p:cTn id="55" dur="300" fill="hold"/>
                                        <p:tgtEl>
                                          <p:spTgt spid="33801"/>
                                        </p:tgtEl>
                                        <p:attrNameLst>
                                          <p:attrName>ppt_h</p:attrName>
                                        </p:attrNameLst>
                                      </p:cBhvr>
                                      <p:tavLst>
                                        <p:tav tm="0">
                                          <p:val>
                                            <p:fltVal val="0"/>
                                          </p:val>
                                        </p:tav>
                                        <p:tav tm="100000">
                                          <p:val>
                                            <p:strVal val="#ppt_h"/>
                                          </p:val>
                                        </p:tav>
                                      </p:tavLst>
                                    </p:anim>
                                    <p:animEffect transition="in" filter="fade">
                                      <p:cBhvr>
                                        <p:cTn id="56" dur="300"/>
                                        <p:tgtEl>
                                          <p:spTgt spid="33801"/>
                                        </p:tgtEl>
                                      </p:cBhvr>
                                    </p:animEffect>
                                  </p:childTnLst>
                                </p:cTn>
                              </p:par>
                            </p:childTnLst>
                          </p:cTn>
                        </p:par>
                        <p:par>
                          <p:cTn id="57" fill="hold">
                            <p:stCondLst>
                              <p:cond delay="1820"/>
                            </p:stCondLst>
                            <p:childTnLst>
                              <p:par>
                                <p:cTn id="58" presetID="31" presetClass="entr" presetSubtype="0" fill="hold" grpId="0" nodeType="afterEffect">
                                  <p:stCondLst>
                                    <p:cond delay="0"/>
                                  </p:stCondLst>
                                  <p:childTnLst>
                                    <p:set>
                                      <p:cBhvr>
                                        <p:cTn id="59" dur="1" fill="hold">
                                          <p:stCondLst>
                                            <p:cond delay="0"/>
                                          </p:stCondLst>
                                        </p:cTn>
                                        <p:tgtEl>
                                          <p:spTgt spid="33808"/>
                                        </p:tgtEl>
                                        <p:attrNameLst>
                                          <p:attrName>style.visibility</p:attrName>
                                        </p:attrNameLst>
                                      </p:cBhvr>
                                      <p:to>
                                        <p:strVal val="visible"/>
                                      </p:to>
                                    </p:set>
                                    <p:anim calcmode="lin" valueType="num">
                                      <p:cBhvr>
                                        <p:cTn id="60" dur="500" fill="hold"/>
                                        <p:tgtEl>
                                          <p:spTgt spid="33808"/>
                                        </p:tgtEl>
                                        <p:attrNameLst>
                                          <p:attrName>ppt_w</p:attrName>
                                        </p:attrNameLst>
                                      </p:cBhvr>
                                      <p:tavLst>
                                        <p:tav tm="0">
                                          <p:val>
                                            <p:fltVal val="0"/>
                                          </p:val>
                                        </p:tav>
                                        <p:tav tm="100000">
                                          <p:val>
                                            <p:strVal val="#ppt_w"/>
                                          </p:val>
                                        </p:tav>
                                      </p:tavLst>
                                    </p:anim>
                                    <p:anim calcmode="lin" valueType="num">
                                      <p:cBhvr>
                                        <p:cTn id="61" dur="500" fill="hold"/>
                                        <p:tgtEl>
                                          <p:spTgt spid="33808"/>
                                        </p:tgtEl>
                                        <p:attrNameLst>
                                          <p:attrName>ppt_h</p:attrName>
                                        </p:attrNameLst>
                                      </p:cBhvr>
                                      <p:tavLst>
                                        <p:tav tm="0">
                                          <p:val>
                                            <p:fltVal val="0"/>
                                          </p:val>
                                        </p:tav>
                                        <p:tav tm="100000">
                                          <p:val>
                                            <p:strVal val="#ppt_h"/>
                                          </p:val>
                                        </p:tav>
                                      </p:tavLst>
                                    </p:anim>
                                    <p:anim calcmode="lin" valueType="num">
                                      <p:cBhvr>
                                        <p:cTn id="62" dur="500" fill="hold"/>
                                        <p:tgtEl>
                                          <p:spTgt spid="33808"/>
                                        </p:tgtEl>
                                        <p:attrNameLst>
                                          <p:attrName>style.rotation</p:attrName>
                                        </p:attrNameLst>
                                      </p:cBhvr>
                                      <p:tavLst>
                                        <p:tav tm="0">
                                          <p:val>
                                            <p:fltVal val="90"/>
                                          </p:val>
                                        </p:tav>
                                        <p:tav tm="100000">
                                          <p:val>
                                            <p:fltVal val="0"/>
                                          </p:val>
                                        </p:tav>
                                      </p:tavLst>
                                    </p:anim>
                                    <p:animEffect transition="in" filter="fade">
                                      <p:cBhvr>
                                        <p:cTn id="63" dur="500"/>
                                        <p:tgtEl>
                                          <p:spTgt spid="33808"/>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33809"/>
                                        </p:tgtEl>
                                        <p:attrNameLst>
                                          <p:attrName>style.visibility</p:attrName>
                                        </p:attrNameLst>
                                      </p:cBhvr>
                                      <p:to>
                                        <p:strVal val="visible"/>
                                      </p:to>
                                    </p:set>
                                    <p:anim calcmode="lin" valueType="num">
                                      <p:cBhvr>
                                        <p:cTn id="66" dur="500" fill="hold"/>
                                        <p:tgtEl>
                                          <p:spTgt spid="33809"/>
                                        </p:tgtEl>
                                        <p:attrNameLst>
                                          <p:attrName>ppt_w</p:attrName>
                                        </p:attrNameLst>
                                      </p:cBhvr>
                                      <p:tavLst>
                                        <p:tav tm="0">
                                          <p:val>
                                            <p:fltVal val="0"/>
                                          </p:val>
                                        </p:tav>
                                        <p:tav tm="100000">
                                          <p:val>
                                            <p:strVal val="#ppt_w"/>
                                          </p:val>
                                        </p:tav>
                                      </p:tavLst>
                                    </p:anim>
                                    <p:anim calcmode="lin" valueType="num">
                                      <p:cBhvr>
                                        <p:cTn id="67" dur="500" fill="hold"/>
                                        <p:tgtEl>
                                          <p:spTgt spid="33809"/>
                                        </p:tgtEl>
                                        <p:attrNameLst>
                                          <p:attrName>ppt_h</p:attrName>
                                        </p:attrNameLst>
                                      </p:cBhvr>
                                      <p:tavLst>
                                        <p:tav tm="0">
                                          <p:val>
                                            <p:fltVal val="0"/>
                                          </p:val>
                                        </p:tav>
                                        <p:tav tm="100000">
                                          <p:val>
                                            <p:strVal val="#ppt_h"/>
                                          </p:val>
                                        </p:tav>
                                      </p:tavLst>
                                    </p:anim>
                                    <p:anim calcmode="lin" valueType="num">
                                      <p:cBhvr>
                                        <p:cTn id="68" dur="500" fill="hold"/>
                                        <p:tgtEl>
                                          <p:spTgt spid="33809"/>
                                        </p:tgtEl>
                                        <p:attrNameLst>
                                          <p:attrName>style.rotation</p:attrName>
                                        </p:attrNameLst>
                                      </p:cBhvr>
                                      <p:tavLst>
                                        <p:tav tm="0">
                                          <p:val>
                                            <p:fltVal val="90"/>
                                          </p:val>
                                        </p:tav>
                                        <p:tav tm="100000">
                                          <p:val>
                                            <p:fltVal val="0"/>
                                          </p:val>
                                        </p:tav>
                                      </p:tavLst>
                                    </p:anim>
                                    <p:animEffect transition="in" filter="fade">
                                      <p:cBhvr>
                                        <p:cTn id="69" dur="500"/>
                                        <p:tgtEl>
                                          <p:spTgt spid="33809"/>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33810"/>
                                        </p:tgtEl>
                                        <p:attrNameLst>
                                          <p:attrName>style.visibility</p:attrName>
                                        </p:attrNameLst>
                                      </p:cBhvr>
                                      <p:to>
                                        <p:strVal val="visible"/>
                                      </p:to>
                                    </p:set>
                                    <p:anim calcmode="lin" valueType="num">
                                      <p:cBhvr>
                                        <p:cTn id="72" dur="500" fill="hold"/>
                                        <p:tgtEl>
                                          <p:spTgt spid="33810"/>
                                        </p:tgtEl>
                                        <p:attrNameLst>
                                          <p:attrName>ppt_w</p:attrName>
                                        </p:attrNameLst>
                                      </p:cBhvr>
                                      <p:tavLst>
                                        <p:tav tm="0">
                                          <p:val>
                                            <p:fltVal val="0"/>
                                          </p:val>
                                        </p:tav>
                                        <p:tav tm="100000">
                                          <p:val>
                                            <p:strVal val="#ppt_w"/>
                                          </p:val>
                                        </p:tav>
                                      </p:tavLst>
                                    </p:anim>
                                    <p:anim calcmode="lin" valueType="num">
                                      <p:cBhvr>
                                        <p:cTn id="73" dur="500" fill="hold"/>
                                        <p:tgtEl>
                                          <p:spTgt spid="33810"/>
                                        </p:tgtEl>
                                        <p:attrNameLst>
                                          <p:attrName>ppt_h</p:attrName>
                                        </p:attrNameLst>
                                      </p:cBhvr>
                                      <p:tavLst>
                                        <p:tav tm="0">
                                          <p:val>
                                            <p:fltVal val="0"/>
                                          </p:val>
                                        </p:tav>
                                        <p:tav tm="100000">
                                          <p:val>
                                            <p:strVal val="#ppt_h"/>
                                          </p:val>
                                        </p:tav>
                                      </p:tavLst>
                                    </p:anim>
                                    <p:anim calcmode="lin" valueType="num">
                                      <p:cBhvr>
                                        <p:cTn id="74" dur="500" fill="hold"/>
                                        <p:tgtEl>
                                          <p:spTgt spid="33810"/>
                                        </p:tgtEl>
                                        <p:attrNameLst>
                                          <p:attrName>style.rotation</p:attrName>
                                        </p:attrNameLst>
                                      </p:cBhvr>
                                      <p:tavLst>
                                        <p:tav tm="0">
                                          <p:val>
                                            <p:fltVal val="90"/>
                                          </p:val>
                                        </p:tav>
                                        <p:tav tm="100000">
                                          <p:val>
                                            <p:fltVal val="0"/>
                                          </p:val>
                                        </p:tav>
                                      </p:tavLst>
                                    </p:anim>
                                    <p:animEffect transition="in" filter="fade">
                                      <p:cBhvr>
                                        <p:cTn id="75" dur="500"/>
                                        <p:tgtEl>
                                          <p:spTgt spid="33810"/>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33811"/>
                                        </p:tgtEl>
                                        <p:attrNameLst>
                                          <p:attrName>style.visibility</p:attrName>
                                        </p:attrNameLst>
                                      </p:cBhvr>
                                      <p:to>
                                        <p:strVal val="visible"/>
                                      </p:to>
                                    </p:set>
                                    <p:anim calcmode="lin" valueType="num">
                                      <p:cBhvr>
                                        <p:cTn id="78" dur="500" fill="hold"/>
                                        <p:tgtEl>
                                          <p:spTgt spid="33811"/>
                                        </p:tgtEl>
                                        <p:attrNameLst>
                                          <p:attrName>ppt_w</p:attrName>
                                        </p:attrNameLst>
                                      </p:cBhvr>
                                      <p:tavLst>
                                        <p:tav tm="0">
                                          <p:val>
                                            <p:fltVal val="0"/>
                                          </p:val>
                                        </p:tav>
                                        <p:tav tm="100000">
                                          <p:val>
                                            <p:strVal val="#ppt_w"/>
                                          </p:val>
                                        </p:tav>
                                      </p:tavLst>
                                    </p:anim>
                                    <p:anim calcmode="lin" valueType="num">
                                      <p:cBhvr>
                                        <p:cTn id="79" dur="500" fill="hold"/>
                                        <p:tgtEl>
                                          <p:spTgt spid="33811"/>
                                        </p:tgtEl>
                                        <p:attrNameLst>
                                          <p:attrName>ppt_h</p:attrName>
                                        </p:attrNameLst>
                                      </p:cBhvr>
                                      <p:tavLst>
                                        <p:tav tm="0">
                                          <p:val>
                                            <p:fltVal val="0"/>
                                          </p:val>
                                        </p:tav>
                                        <p:tav tm="100000">
                                          <p:val>
                                            <p:strVal val="#ppt_h"/>
                                          </p:val>
                                        </p:tav>
                                      </p:tavLst>
                                    </p:anim>
                                    <p:anim calcmode="lin" valueType="num">
                                      <p:cBhvr>
                                        <p:cTn id="80" dur="500" fill="hold"/>
                                        <p:tgtEl>
                                          <p:spTgt spid="33811"/>
                                        </p:tgtEl>
                                        <p:attrNameLst>
                                          <p:attrName>style.rotation</p:attrName>
                                        </p:attrNameLst>
                                      </p:cBhvr>
                                      <p:tavLst>
                                        <p:tav tm="0">
                                          <p:val>
                                            <p:fltVal val="90"/>
                                          </p:val>
                                        </p:tav>
                                        <p:tav tm="100000">
                                          <p:val>
                                            <p:fltVal val="0"/>
                                          </p:val>
                                        </p:tav>
                                      </p:tavLst>
                                    </p:anim>
                                    <p:animEffect transition="in" filter="fade">
                                      <p:cBhvr>
                                        <p:cTn id="81" dur="500"/>
                                        <p:tgtEl>
                                          <p:spTgt spid="33811"/>
                                        </p:tgtEl>
                                      </p:cBhvr>
                                    </p:animEffect>
                                  </p:childTnLst>
                                </p:cTn>
                              </p:par>
                            </p:childTnLst>
                          </p:cTn>
                        </p:par>
                        <p:par>
                          <p:cTn id="82" fill="hold">
                            <p:stCondLst>
                              <p:cond delay="2320"/>
                            </p:stCondLst>
                            <p:childTnLst>
                              <p:par>
                                <p:cTn id="83" presetID="22" presetClass="entr" presetSubtype="2" fill="hold" grpId="0" nodeType="afterEffect">
                                  <p:stCondLst>
                                    <p:cond delay="0"/>
                                  </p:stCondLst>
                                  <p:childTnLst>
                                    <p:set>
                                      <p:cBhvr>
                                        <p:cTn id="84" dur="1" fill="hold">
                                          <p:stCondLst>
                                            <p:cond delay="0"/>
                                          </p:stCondLst>
                                        </p:cTn>
                                        <p:tgtEl>
                                          <p:spTgt spid="33796"/>
                                        </p:tgtEl>
                                        <p:attrNameLst>
                                          <p:attrName>style.visibility</p:attrName>
                                        </p:attrNameLst>
                                      </p:cBhvr>
                                      <p:to>
                                        <p:strVal val="visible"/>
                                      </p:to>
                                    </p:set>
                                    <p:animEffect transition="in" filter="wipe(right)">
                                      <p:cBhvr>
                                        <p:cTn id="85" dur="500"/>
                                        <p:tgtEl>
                                          <p:spTgt spid="33796"/>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33805"/>
                                        </p:tgtEl>
                                        <p:attrNameLst>
                                          <p:attrName>style.visibility</p:attrName>
                                        </p:attrNameLst>
                                      </p:cBhvr>
                                      <p:to>
                                        <p:strVal val="visible"/>
                                      </p:to>
                                    </p:set>
                                    <p:animEffect transition="in" filter="wipe(left)">
                                      <p:cBhvr>
                                        <p:cTn id="88" dur="500"/>
                                        <p:tgtEl>
                                          <p:spTgt spid="33805"/>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33807"/>
                                        </p:tgtEl>
                                        <p:attrNameLst>
                                          <p:attrName>style.visibility</p:attrName>
                                        </p:attrNameLst>
                                      </p:cBhvr>
                                      <p:to>
                                        <p:strVal val="visible"/>
                                      </p:to>
                                    </p:set>
                                    <p:animEffect transition="in" filter="wipe(right)">
                                      <p:cBhvr>
                                        <p:cTn id="91" dur="500"/>
                                        <p:tgtEl>
                                          <p:spTgt spid="33807"/>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3806"/>
                                        </p:tgtEl>
                                        <p:attrNameLst>
                                          <p:attrName>style.visibility</p:attrName>
                                        </p:attrNameLst>
                                      </p:cBhvr>
                                      <p:to>
                                        <p:strVal val="visible"/>
                                      </p:to>
                                    </p:set>
                                    <p:animEffect transition="in" filter="wipe(left)">
                                      <p:cBhvr>
                                        <p:cTn id="94" dur="500"/>
                                        <p:tgtEl>
                                          <p:spTgt spid="33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796" grpId="0"/>
      <p:bldP spid="33805" grpId="0"/>
      <p:bldP spid="33806" grpId="0"/>
      <p:bldP spid="33807" grpId="0"/>
      <p:bldP spid="33808" grpId="0"/>
      <p:bldP spid="33809" grpId="0"/>
      <p:bldP spid="33810" grpId="0"/>
      <p:bldP spid="338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7"/>
          <p:cNvSpPr txBox="1"/>
          <p:nvPr/>
        </p:nvSpPr>
        <p:spPr>
          <a:xfrm>
            <a:off x="1012430" y="177483"/>
            <a:ext cx="2493247" cy="553870"/>
          </a:xfrm>
          <a:prstGeom prst="rect">
            <a:avLst/>
          </a:prstGeom>
          <a:noFill/>
          <a:ln w="9525">
            <a:noFill/>
          </a:ln>
        </p:spPr>
        <p:txBody>
          <a:bodyPr wrap="none" anchor="t">
            <a:spAutoFit/>
          </a:bodyPr>
          <a:lstStyle/>
          <a:p>
            <a:pPr defTabSz="914034" fontAlgn="base">
              <a:spcBef>
                <a:spcPct val="0"/>
              </a:spcBef>
              <a:spcAft>
                <a:spcPct val="0"/>
              </a:spcAft>
            </a:pPr>
            <a:r>
              <a:rPr lang="en-US" altLang="zh-CN" sz="2999" b="1" dirty="0" err="1">
                <a:solidFill>
                  <a:srgbClr val="292929"/>
                </a:solidFill>
                <a:latin typeface="微软雅黑" panose="020B0503020204020204" pitchFamily="34" charset="-122"/>
                <a:ea typeface="微软雅黑" panose="020B0503020204020204" pitchFamily="34" charset="-122"/>
              </a:rPr>
              <a:t>PyTorch</a:t>
            </a:r>
            <a:r>
              <a:rPr lang="zh-CN" altLang="en-US" sz="2999" b="1" dirty="0">
                <a:solidFill>
                  <a:srgbClr val="292929"/>
                </a:solidFill>
                <a:latin typeface="微软雅黑" panose="020B0503020204020204" pitchFamily="34" charset="-122"/>
                <a:ea typeface="微软雅黑" panose="020B0503020204020204" pitchFamily="34" charset="-122"/>
              </a:rPr>
              <a:t>简介</a:t>
            </a:r>
          </a:p>
        </p:txBody>
      </p:sp>
      <p:sp>
        <p:nvSpPr>
          <p:cNvPr id="20483"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8435" name="AutoShape 4"/>
          <p:cNvSpPr>
            <a:spLocks noChangeAspect="1" noTextEdit="1"/>
          </p:cNvSpPr>
          <p:nvPr/>
        </p:nvSpPr>
        <p:spPr>
          <a:xfrm>
            <a:off x="760117" y="1773885"/>
            <a:ext cx="10538470" cy="3670453"/>
          </a:xfrm>
          <a:prstGeom prst="rect">
            <a:avLst/>
          </a:prstGeom>
          <a:noFill/>
          <a:ln w="9525">
            <a:noFill/>
          </a:ln>
        </p:spPr>
        <p:txBody>
          <a:bodyPr anchor="t"/>
          <a:lstStyle/>
          <a:p>
            <a:pPr defTabSz="914034" eaLnBrk="0" fontAlgn="base" hangingPunct="0">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20485" name="Freeform 6"/>
          <p:cNvSpPr/>
          <p:nvPr/>
        </p:nvSpPr>
        <p:spPr>
          <a:xfrm>
            <a:off x="760115" y="2116845"/>
            <a:ext cx="2269239" cy="661730"/>
          </a:xfrm>
          <a:custGeom>
            <a:avLst/>
            <a:gdLst/>
            <a:ahLst/>
            <a:cxnLst>
              <a:cxn ang="0">
                <a:pos x="0" y="0"/>
              </a:cxn>
              <a:cxn ang="0">
                <a:pos x="2147483647" y="0"/>
              </a:cxn>
              <a:cxn ang="0">
                <a:pos x="2147483647" y="2147483647"/>
              </a:cxn>
              <a:cxn ang="0">
                <a:pos x="2147483647" y="2147483647"/>
              </a:cxn>
              <a:cxn ang="0">
                <a:pos x="0" y="2147483647"/>
              </a:cxn>
              <a:cxn ang="0">
                <a:pos x="0" y="0"/>
              </a:cxn>
            </a:cxnLst>
            <a:rect l="0" t="0" r="0" b="0"/>
            <a:pathLst>
              <a:path w="2965" h="581">
                <a:moveTo>
                  <a:pt x="0" y="0"/>
                </a:moveTo>
                <a:lnTo>
                  <a:pt x="2640" y="0"/>
                </a:lnTo>
                <a:lnTo>
                  <a:pt x="2965" y="291"/>
                </a:lnTo>
                <a:lnTo>
                  <a:pt x="2640" y="581"/>
                </a:lnTo>
                <a:lnTo>
                  <a:pt x="0" y="581"/>
                </a:lnTo>
                <a:lnTo>
                  <a:pt x="0" y="0"/>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20486" name="Freeform 7"/>
          <p:cNvSpPr/>
          <p:nvPr/>
        </p:nvSpPr>
        <p:spPr>
          <a:xfrm>
            <a:off x="2910337" y="2116845"/>
            <a:ext cx="2218458" cy="661730"/>
          </a:xfrm>
          <a:custGeom>
            <a:avLst/>
            <a:gdLst/>
            <a:ahLst/>
            <a:cxnLst>
              <a:cxn ang="0">
                <a:pos x="0" y="0"/>
              </a:cxn>
              <a:cxn ang="0">
                <a:pos x="2147483647" y="0"/>
              </a:cxn>
              <a:cxn ang="0">
                <a:pos x="2147483647" y="2147483647"/>
              </a:cxn>
              <a:cxn ang="0">
                <a:pos x="2147483647" y="2147483647"/>
              </a:cxn>
              <a:cxn ang="0">
                <a:pos x="0" y="2147483647"/>
              </a:cxn>
              <a:cxn ang="0">
                <a:pos x="2147483647" y="2147483647"/>
              </a:cxn>
              <a:cxn ang="0">
                <a:pos x="0" y="0"/>
              </a:cxn>
            </a:cxnLst>
            <a:rect l="0" t="0" r="0" b="0"/>
            <a:pathLst>
              <a:path w="2899" h="581">
                <a:moveTo>
                  <a:pt x="0" y="0"/>
                </a:moveTo>
                <a:lnTo>
                  <a:pt x="2574" y="0"/>
                </a:lnTo>
                <a:lnTo>
                  <a:pt x="2899" y="291"/>
                </a:lnTo>
                <a:lnTo>
                  <a:pt x="2574" y="581"/>
                </a:lnTo>
                <a:lnTo>
                  <a:pt x="0" y="581"/>
                </a:lnTo>
                <a:lnTo>
                  <a:pt x="325" y="291"/>
                </a:lnTo>
                <a:lnTo>
                  <a:pt x="0" y="0"/>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20487" name="Freeform 8"/>
          <p:cNvSpPr/>
          <p:nvPr/>
        </p:nvSpPr>
        <p:spPr>
          <a:xfrm>
            <a:off x="5011366" y="2116845"/>
            <a:ext cx="2218458" cy="661730"/>
          </a:xfrm>
          <a:custGeom>
            <a:avLst/>
            <a:gdLst/>
            <a:ahLst/>
            <a:cxnLst>
              <a:cxn ang="0">
                <a:pos x="0" y="0"/>
              </a:cxn>
              <a:cxn ang="0">
                <a:pos x="2147483647" y="0"/>
              </a:cxn>
              <a:cxn ang="0">
                <a:pos x="2147483647" y="2147483647"/>
              </a:cxn>
              <a:cxn ang="0">
                <a:pos x="2147483647" y="2147483647"/>
              </a:cxn>
              <a:cxn ang="0">
                <a:pos x="0" y="2147483647"/>
              </a:cxn>
              <a:cxn ang="0">
                <a:pos x="2147483647" y="2147483647"/>
              </a:cxn>
              <a:cxn ang="0">
                <a:pos x="0" y="0"/>
              </a:cxn>
            </a:cxnLst>
            <a:rect l="0" t="0" r="0" b="0"/>
            <a:pathLst>
              <a:path w="2900" h="581">
                <a:moveTo>
                  <a:pt x="0" y="0"/>
                </a:moveTo>
                <a:lnTo>
                  <a:pt x="2575" y="0"/>
                </a:lnTo>
                <a:lnTo>
                  <a:pt x="2900" y="291"/>
                </a:lnTo>
                <a:lnTo>
                  <a:pt x="2575" y="581"/>
                </a:lnTo>
                <a:lnTo>
                  <a:pt x="0" y="581"/>
                </a:lnTo>
                <a:lnTo>
                  <a:pt x="325" y="291"/>
                </a:lnTo>
                <a:lnTo>
                  <a:pt x="0" y="0"/>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20488" name="Freeform 9"/>
          <p:cNvSpPr/>
          <p:nvPr/>
        </p:nvSpPr>
        <p:spPr>
          <a:xfrm>
            <a:off x="7110808" y="2116845"/>
            <a:ext cx="2220045" cy="661730"/>
          </a:xfrm>
          <a:custGeom>
            <a:avLst/>
            <a:gdLst/>
            <a:ahLst/>
            <a:cxnLst>
              <a:cxn ang="0">
                <a:pos x="0" y="0"/>
              </a:cxn>
              <a:cxn ang="0">
                <a:pos x="2147483647" y="0"/>
              </a:cxn>
              <a:cxn ang="0">
                <a:pos x="2147483647" y="2147483647"/>
              </a:cxn>
              <a:cxn ang="0">
                <a:pos x="2147483647" y="2147483647"/>
              </a:cxn>
              <a:cxn ang="0">
                <a:pos x="0" y="2147483647"/>
              </a:cxn>
              <a:cxn ang="0">
                <a:pos x="2147483647" y="2147483647"/>
              </a:cxn>
              <a:cxn ang="0">
                <a:pos x="0" y="0"/>
              </a:cxn>
            </a:cxnLst>
            <a:rect l="0" t="0" r="0" b="0"/>
            <a:pathLst>
              <a:path w="2900" h="581">
                <a:moveTo>
                  <a:pt x="0" y="0"/>
                </a:moveTo>
                <a:lnTo>
                  <a:pt x="2575" y="0"/>
                </a:lnTo>
                <a:lnTo>
                  <a:pt x="2900" y="291"/>
                </a:lnTo>
                <a:lnTo>
                  <a:pt x="2575" y="581"/>
                </a:lnTo>
                <a:lnTo>
                  <a:pt x="0" y="581"/>
                </a:lnTo>
                <a:lnTo>
                  <a:pt x="325" y="291"/>
                </a:lnTo>
                <a:lnTo>
                  <a:pt x="0" y="0"/>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20489" name="Freeform 10"/>
          <p:cNvSpPr/>
          <p:nvPr/>
        </p:nvSpPr>
        <p:spPr>
          <a:xfrm>
            <a:off x="9211838" y="2116845"/>
            <a:ext cx="2220045" cy="661730"/>
          </a:xfrm>
          <a:custGeom>
            <a:avLst/>
            <a:gdLst/>
            <a:ahLst/>
            <a:cxnLst>
              <a:cxn ang="0">
                <a:pos x="0" y="0"/>
              </a:cxn>
              <a:cxn ang="0">
                <a:pos x="2147483647" y="0"/>
              </a:cxn>
              <a:cxn ang="0">
                <a:pos x="2147483647" y="2147483647"/>
              </a:cxn>
              <a:cxn ang="0">
                <a:pos x="2147483647" y="2147483647"/>
              </a:cxn>
              <a:cxn ang="0">
                <a:pos x="0" y="2147483647"/>
              </a:cxn>
              <a:cxn ang="0">
                <a:pos x="2147483647" y="2147483647"/>
              </a:cxn>
              <a:cxn ang="0">
                <a:pos x="0" y="0"/>
              </a:cxn>
            </a:cxnLst>
            <a:rect l="0" t="0" r="0" b="0"/>
            <a:pathLst>
              <a:path w="2900" h="581">
                <a:moveTo>
                  <a:pt x="0" y="0"/>
                </a:moveTo>
                <a:lnTo>
                  <a:pt x="2575" y="0"/>
                </a:lnTo>
                <a:lnTo>
                  <a:pt x="2900" y="291"/>
                </a:lnTo>
                <a:lnTo>
                  <a:pt x="2575" y="581"/>
                </a:lnTo>
                <a:lnTo>
                  <a:pt x="0" y="581"/>
                </a:lnTo>
                <a:lnTo>
                  <a:pt x="325" y="291"/>
                </a:lnTo>
                <a:lnTo>
                  <a:pt x="0" y="0"/>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20490" name="Rectangle 11"/>
          <p:cNvSpPr/>
          <p:nvPr/>
        </p:nvSpPr>
        <p:spPr>
          <a:xfrm>
            <a:off x="868023" y="2973761"/>
            <a:ext cx="1856650" cy="1015603"/>
          </a:xfrm>
          <a:prstGeom prst="rect">
            <a:avLst/>
          </a:prstGeom>
          <a:solidFill>
            <a:schemeClr val="tx2"/>
          </a:solidFill>
          <a:ln w="9525" cap="flat" cmpd="sng">
            <a:solidFill>
              <a:schemeClr val="bg2"/>
            </a:solidFill>
            <a:prstDash val="solid"/>
            <a:miter/>
            <a:headEnd type="none" w="med" len="med"/>
            <a:tailEnd type="none" w="med" len="med"/>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20491" name="Rectangle 12"/>
          <p:cNvSpPr/>
          <p:nvPr/>
        </p:nvSpPr>
        <p:spPr>
          <a:xfrm>
            <a:off x="2983333" y="2973762"/>
            <a:ext cx="1856650" cy="1471398"/>
          </a:xfrm>
          <a:prstGeom prst="rect">
            <a:avLst/>
          </a:prstGeom>
          <a:solidFill>
            <a:schemeClr val="tx2"/>
          </a:solidFill>
          <a:ln w="9525" cap="flat" cmpd="sng">
            <a:solidFill>
              <a:schemeClr val="bg2"/>
            </a:solidFill>
            <a:prstDash val="solid"/>
            <a:miter/>
            <a:headEnd type="none" w="med" len="med"/>
            <a:tailEnd type="none" w="med" len="med"/>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20492" name="Rectangle 13"/>
          <p:cNvSpPr/>
          <p:nvPr/>
        </p:nvSpPr>
        <p:spPr>
          <a:xfrm>
            <a:off x="5085950" y="2973761"/>
            <a:ext cx="1858236" cy="1225177"/>
          </a:xfrm>
          <a:prstGeom prst="rect">
            <a:avLst/>
          </a:prstGeom>
          <a:solidFill>
            <a:schemeClr val="tx2"/>
          </a:solidFill>
          <a:ln w="9525" cap="flat" cmpd="sng">
            <a:solidFill>
              <a:schemeClr val="bg2"/>
            </a:solidFill>
            <a:prstDash val="solid"/>
            <a:miter/>
            <a:headEnd type="none" w="med" len="med"/>
            <a:tailEnd type="none" w="med" len="med"/>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20493" name="Rectangle 14"/>
          <p:cNvSpPr/>
          <p:nvPr/>
        </p:nvSpPr>
        <p:spPr>
          <a:xfrm>
            <a:off x="7190153" y="2973761"/>
            <a:ext cx="1858236" cy="1731913"/>
          </a:xfrm>
          <a:prstGeom prst="rect">
            <a:avLst/>
          </a:prstGeom>
          <a:solidFill>
            <a:schemeClr val="tx2"/>
          </a:solidFill>
          <a:ln w="9525" cap="flat" cmpd="sng">
            <a:solidFill>
              <a:schemeClr val="bg2"/>
            </a:solidFill>
            <a:prstDash val="solid"/>
            <a:miter/>
            <a:headEnd type="none" w="med" len="med"/>
            <a:tailEnd type="none" w="med" len="med"/>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20494" name="Rectangle 15"/>
          <p:cNvSpPr/>
          <p:nvPr/>
        </p:nvSpPr>
        <p:spPr>
          <a:xfrm>
            <a:off x="9292769" y="2973761"/>
            <a:ext cx="1858237" cy="2470577"/>
          </a:xfrm>
          <a:prstGeom prst="rect">
            <a:avLst/>
          </a:prstGeom>
          <a:solidFill>
            <a:schemeClr val="tx2"/>
          </a:solidFill>
          <a:ln w="9525" cap="flat" cmpd="sng">
            <a:solidFill>
              <a:schemeClr val="bg2"/>
            </a:solidFill>
            <a:prstDash val="solid"/>
            <a:miter/>
            <a:headEnd type="none" w="med" len="med"/>
            <a:tailEnd type="none" w="med" len="med"/>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20500" name="TextBox 21"/>
          <p:cNvSpPr txBox="1"/>
          <p:nvPr/>
        </p:nvSpPr>
        <p:spPr>
          <a:xfrm>
            <a:off x="950540" y="3121720"/>
            <a:ext cx="1648768" cy="830997"/>
          </a:xfrm>
          <a:prstGeom prst="rect">
            <a:avLst/>
          </a:prstGeom>
          <a:noFill/>
          <a:ln w="9525">
            <a:noFill/>
          </a:ln>
        </p:spPr>
        <p:txBody>
          <a:bodyPr anchor="t">
            <a:spAutoFit/>
          </a:bodyPr>
          <a:lstStyle/>
          <a:p>
            <a:pPr defTabSz="914034" fontAlgn="base">
              <a:spcBef>
                <a:spcPct val="0"/>
              </a:spcBef>
              <a:spcAft>
                <a:spcPct val="0"/>
              </a:spcAft>
            </a:pPr>
            <a:r>
              <a:rPr lang="zh-CN" altLang="en-US" sz="1600" dirty="0"/>
              <a:t>在急切模式下提供易用性和灵活性</a:t>
            </a:r>
            <a:endParaRPr lang="en-US" altLang="zh-CN" sz="1599" dirty="0">
              <a:solidFill>
                <a:srgbClr val="292929"/>
              </a:solidFill>
              <a:latin typeface="微软雅黑" panose="020B0503020204020204" pitchFamily="34" charset="-122"/>
              <a:ea typeface="微软雅黑" panose="020B0503020204020204" pitchFamily="34" charset="-122"/>
            </a:endParaRPr>
          </a:p>
        </p:txBody>
      </p:sp>
      <p:sp>
        <p:nvSpPr>
          <p:cNvPr id="20501" name="TextBox 22"/>
          <p:cNvSpPr txBox="1"/>
          <p:nvPr/>
        </p:nvSpPr>
        <p:spPr>
          <a:xfrm>
            <a:off x="3087273" y="3121720"/>
            <a:ext cx="1648769" cy="1323439"/>
          </a:xfrm>
          <a:prstGeom prst="rect">
            <a:avLst/>
          </a:prstGeom>
          <a:noFill/>
          <a:ln w="9525">
            <a:noFill/>
          </a:ln>
        </p:spPr>
        <p:txBody>
          <a:bodyPr anchor="t">
            <a:spAutoFit/>
          </a:bodyPr>
          <a:lstStyle/>
          <a:p>
            <a:r>
              <a:rPr lang="zh-CN" altLang="en-US" sz="1600" dirty="0"/>
              <a:t>利用本地支持集合操作的异步执行和可从</a:t>
            </a:r>
            <a:r>
              <a:rPr lang="en-US" altLang="zh-CN" sz="1600" dirty="0"/>
              <a:t>Python</a:t>
            </a:r>
            <a:r>
              <a:rPr lang="zh-CN" altLang="en-US" sz="1600" dirty="0"/>
              <a:t>和</a:t>
            </a:r>
            <a:r>
              <a:rPr lang="en-US" altLang="zh-CN" sz="1600" dirty="0"/>
              <a:t>C ++</a:t>
            </a:r>
            <a:r>
              <a:rPr lang="zh-CN" altLang="en-US" sz="1600" dirty="0"/>
              <a:t>访问的对等通信优化性能</a:t>
            </a:r>
            <a:endParaRPr lang="en-US" altLang="zh-CN" sz="1600" dirty="0"/>
          </a:p>
        </p:txBody>
      </p:sp>
      <p:sp>
        <p:nvSpPr>
          <p:cNvPr id="20502" name="TextBox 23"/>
          <p:cNvSpPr txBox="1"/>
          <p:nvPr/>
        </p:nvSpPr>
        <p:spPr>
          <a:xfrm>
            <a:off x="5204965" y="3121720"/>
            <a:ext cx="1648769" cy="1077218"/>
          </a:xfrm>
          <a:prstGeom prst="rect">
            <a:avLst/>
          </a:prstGeom>
          <a:noFill/>
          <a:ln w="9525">
            <a:noFill/>
          </a:ln>
        </p:spPr>
        <p:txBody>
          <a:bodyPr anchor="t">
            <a:spAutoFit/>
          </a:bodyPr>
          <a:lstStyle/>
          <a:p>
            <a:pPr defTabSz="914034" fontAlgn="base">
              <a:spcBef>
                <a:spcPct val="0"/>
              </a:spcBef>
              <a:spcAft>
                <a:spcPct val="0"/>
              </a:spcAft>
            </a:pPr>
            <a:r>
              <a:rPr lang="zh-CN" altLang="en-US" sz="1600" dirty="0"/>
              <a:t>可以与流行的库和</a:t>
            </a:r>
            <a:r>
              <a:rPr lang="en-US" altLang="zh-CN" sz="1600" dirty="0" err="1"/>
              <a:t>Cython</a:t>
            </a:r>
            <a:r>
              <a:rPr lang="zh-CN" altLang="en-US" sz="1600" dirty="0"/>
              <a:t>和</a:t>
            </a:r>
            <a:r>
              <a:rPr lang="en-US" altLang="zh-CN" sz="1600" dirty="0" err="1"/>
              <a:t>Numba</a:t>
            </a:r>
            <a:r>
              <a:rPr lang="zh-CN" altLang="en-US" sz="1600" dirty="0"/>
              <a:t>等软件包一起使用</a:t>
            </a:r>
            <a:endParaRPr lang="zh-CN" altLang="en-US" sz="1599" dirty="0">
              <a:solidFill>
                <a:srgbClr val="292929"/>
              </a:solidFill>
              <a:latin typeface="微软雅黑" panose="020B0503020204020204" pitchFamily="34" charset="-122"/>
              <a:ea typeface="微软雅黑" panose="020B0503020204020204" pitchFamily="34" charset="-122"/>
            </a:endParaRPr>
          </a:p>
        </p:txBody>
      </p:sp>
      <p:sp>
        <p:nvSpPr>
          <p:cNvPr id="20503" name="TextBox 24"/>
          <p:cNvSpPr txBox="1"/>
          <p:nvPr/>
        </p:nvSpPr>
        <p:spPr>
          <a:xfrm>
            <a:off x="7374231" y="3136014"/>
            <a:ext cx="1648768" cy="1569660"/>
          </a:xfrm>
          <a:prstGeom prst="rect">
            <a:avLst/>
          </a:prstGeom>
          <a:noFill/>
          <a:ln w="9525">
            <a:noFill/>
          </a:ln>
        </p:spPr>
        <p:txBody>
          <a:bodyPr anchor="t">
            <a:spAutoFit/>
          </a:bodyPr>
          <a:lstStyle/>
          <a:p>
            <a:r>
              <a:rPr lang="zh-CN" altLang="en-US" sz="1600" dirty="0"/>
              <a:t>以标准</a:t>
            </a:r>
            <a:r>
              <a:rPr lang="en-US" altLang="zh-CN" sz="1600" dirty="0"/>
              <a:t>ONNX</a:t>
            </a:r>
            <a:r>
              <a:rPr lang="zh-CN" altLang="en-US" sz="1600" dirty="0"/>
              <a:t>（开放式神经网络交换）格式导出模型，以便直接访问与</a:t>
            </a:r>
            <a:r>
              <a:rPr lang="en-US" altLang="zh-CN" sz="1600" dirty="0"/>
              <a:t>ONNX</a:t>
            </a:r>
            <a:r>
              <a:rPr lang="zh-CN" altLang="en-US" sz="1600" dirty="0"/>
              <a:t>兼容的平台</a:t>
            </a:r>
            <a:endParaRPr lang="en-US" altLang="zh-CN" sz="1600" dirty="0"/>
          </a:p>
        </p:txBody>
      </p:sp>
      <p:sp>
        <p:nvSpPr>
          <p:cNvPr id="20504" name="TextBox 25"/>
          <p:cNvSpPr txBox="1"/>
          <p:nvPr/>
        </p:nvSpPr>
        <p:spPr>
          <a:xfrm>
            <a:off x="9356807" y="3136014"/>
            <a:ext cx="1648768" cy="2308324"/>
          </a:xfrm>
          <a:prstGeom prst="rect">
            <a:avLst/>
          </a:prstGeom>
          <a:noFill/>
          <a:ln w="9525">
            <a:noFill/>
          </a:ln>
        </p:spPr>
        <p:txBody>
          <a:bodyPr anchor="t">
            <a:spAutoFit/>
          </a:bodyPr>
          <a:lstStyle/>
          <a:p>
            <a:pPr defTabSz="914034" fontAlgn="base">
              <a:spcBef>
                <a:spcPct val="0"/>
              </a:spcBef>
              <a:spcAft>
                <a:spcPct val="0"/>
              </a:spcAft>
            </a:pPr>
            <a:r>
              <a:rPr lang="zh-CN" altLang="en-US" sz="1600" dirty="0"/>
              <a:t>是</a:t>
            </a:r>
            <a:r>
              <a:rPr lang="en-US" altLang="zh-CN" sz="1600" dirty="0" err="1"/>
              <a:t>PyTorch</a:t>
            </a:r>
            <a:r>
              <a:rPr lang="zh-CN" altLang="en-US" sz="1600" dirty="0"/>
              <a:t>的纯</a:t>
            </a:r>
            <a:r>
              <a:rPr lang="en-US" altLang="zh-CN" sz="1600" dirty="0"/>
              <a:t>C++</a:t>
            </a:r>
            <a:r>
              <a:rPr lang="zh-CN" altLang="en-US" sz="1600" dirty="0"/>
              <a:t>接口，它遵循已建立的</a:t>
            </a:r>
            <a:r>
              <a:rPr lang="en-US" altLang="zh-CN" sz="1600" dirty="0"/>
              <a:t>Python</a:t>
            </a:r>
            <a:r>
              <a:rPr lang="zh-CN" altLang="en-US" sz="1600" dirty="0"/>
              <a:t>前端的设计和体系结构。它旨在实现高性能，低延迟和裸机</a:t>
            </a:r>
            <a:r>
              <a:rPr lang="en-US" altLang="zh-CN" sz="1600" dirty="0"/>
              <a:t>C++</a:t>
            </a:r>
            <a:r>
              <a:rPr lang="zh-CN" altLang="en-US" sz="1600" dirty="0"/>
              <a:t>应用程序的研究</a:t>
            </a:r>
            <a:endParaRPr lang="zh-CN" altLang="en-US" sz="1599" dirty="0">
              <a:solidFill>
                <a:srgbClr val="292929"/>
              </a:solidFill>
              <a:latin typeface="微软雅黑" panose="020B0503020204020204" pitchFamily="34" charset="-122"/>
              <a:ea typeface="微软雅黑" panose="020B0503020204020204" pitchFamily="34" charset="-122"/>
            </a:endParaRPr>
          </a:p>
        </p:txBody>
      </p:sp>
      <p:sp>
        <p:nvSpPr>
          <p:cNvPr id="20505" name="TextBox 26"/>
          <p:cNvSpPr txBox="1"/>
          <p:nvPr/>
        </p:nvSpPr>
        <p:spPr>
          <a:xfrm>
            <a:off x="1220926" y="2284531"/>
            <a:ext cx="1107996" cy="369204"/>
          </a:xfrm>
          <a:prstGeom prst="rect">
            <a:avLst/>
          </a:prstGeom>
          <a:noFill/>
          <a:ln w="9525">
            <a:noFill/>
          </a:ln>
        </p:spPr>
        <p:txBody>
          <a:bodyPr wrap="none" anchor="t">
            <a:spAutoFit/>
          </a:bodyPr>
          <a:lstStyle/>
          <a:p>
            <a:pPr defTabSz="914034" fontAlgn="base">
              <a:spcBef>
                <a:spcPct val="0"/>
              </a:spcBef>
              <a:spcAft>
                <a:spcPct val="0"/>
              </a:spcAft>
            </a:pPr>
            <a:r>
              <a:rPr lang="zh-CN" altLang="en-US" sz="1799" dirty="0">
                <a:solidFill>
                  <a:srgbClr val="F8F8F8"/>
                </a:solidFill>
                <a:latin typeface="微软雅黑" panose="020B0503020204020204" pitchFamily="34" charset="-122"/>
                <a:ea typeface="微软雅黑" panose="020B0503020204020204" pitchFamily="34" charset="-122"/>
              </a:rPr>
              <a:t>混合前端</a:t>
            </a:r>
          </a:p>
        </p:txBody>
      </p:sp>
      <p:sp>
        <p:nvSpPr>
          <p:cNvPr id="20506" name="TextBox 28"/>
          <p:cNvSpPr txBox="1"/>
          <p:nvPr/>
        </p:nvSpPr>
        <p:spPr>
          <a:xfrm>
            <a:off x="3230887" y="2300923"/>
            <a:ext cx="1609096" cy="369744"/>
          </a:xfrm>
          <a:prstGeom prst="rect">
            <a:avLst/>
          </a:prstGeom>
          <a:noFill/>
          <a:ln w="9525">
            <a:noFill/>
          </a:ln>
        </p:spPr>
        <p:txBody>
          <a:bodyPr anchor="t">
            <a:spAutoFit/>
          </a:bodyPr>
          <a:lstStyle/>
          <a:p>
            <a:pPr algn="ctr" defTabSz="914034" fontAlgn="base">
              <a:spcBef>
                <a:spcPct val="0"/>
              </a:spcBef>
              <a:spcAft>
                <a:spcPct val="0"/>
              </a:spcAft>
            </a:pPr>
            <a:r>
              <a:rPr lang="zh-CN" altLang="en-US" sz="1799" dirty="0">
                <a:solidFill>
                  <a:srgbClr val="F8F8F8"/>
                </a:solidFill>
                <a:latin typeface="微软雅黑" panose="020B0503020204020204" pitchFamily="34" charset="-122"/>
                <a:ea typeface="微软雅黑" panose="020B0503020204020204" pitchFamily="34" charset="-122"/>
              </a:rPr>
              <a:t>分布式训练</a:t>
            </a:r>
          </a:p>
        </p:txBody>
      </p:sp>
      <p:sp>
        <p:nvSpPr>
          <p:cNvPr id="20507" name="TextBox 29"/>
          <p:cNvSpPr txBox="1"/>
          <p:nvPr/>
        </p:nvSpPr>
        <p:spPr>
          <a:xfrm>
            <a:off x="5319221" y="2262314"/>
            <a:ext cx="1624965" cy="369204"/>
          </a:xfrm>
          <a:prstGeom prst="rect">
            <a:avLst/>
          </a:prstGeom>
          <a:noFill/>
          <a:ln w="9525">
            <a:noFill/>
          </a:ln>
        </p:spPr>
        <p:txBody>
          <a:bodyPr anchor="t">
            <a:spAutoFit/>
          </a:bodyPr>
          <a:lstStyle/>
          <a:p>
            <a:pPr algn="ctr" defTabSz="914034" fontAlgn="base">
              <a:spcBef>
                <a:spcPct val="0"/>
              </a:spcBef>
              <a:spcAft>
                <a:spcPct val="0"/>
              </a:spcAft>
            </a:pPr>
            <a:r>
              <a:rPr lang="en-US" altLang="zh-CN" sz="1799" dirty="0">
                <a:solidFill>
                  <a:srgbClr val="F8F8F8"/>
                </a:solidFill>
                <a:latin typeface="微软雅黑" panose="020B0503020204020204" pitchFamily="34" charset="-122"/>
                <a:ea typeface="微软雅黑" panose="020B0503020204020204" pitchFamily="34" charset="-122"/>
              </a:rPr>
              <a:t>Python</a:t>
            </a:r>
            <a:r>
              <a:rPr lang="zh-CN" altLang="en-US" sz="1799" dirty="0">
                <a:solidFill>
                  <a:srgbClr val="F8F8F8"/>
                </a:solidFill>
                <a:latin typeface="微软雅黑" panose="020B0503020204020204" pitchFamily="34" charset="-122"/>
                <a:ea typeface="微软雅黑" panose="020B0503020204020204" pitchFamily="34" charset="-122"/>
              </a:rPr>
              <a:t>优先</a:t>
            </a:r>
          </a:p>
        </p:txBody>
      </p:sp>
      <p:sp>
        <p:nvSpPr>
          <p:cNvPr id="20508" name="TextBox 30"/>
          <p:cNvSpPr txBox="1"/>
          <p:nvPr/>
        </p:nvSpPr>
        <p:spPr>
          <a:xfrm>
            <a:off x="7374231" y="2123193"/>
            <a:ext cx="1674158" cy="646074"/>
          </a:xfrm>
          <a:prstGeom prst="rect">
            <a:avLst/>
          </a:prstGeom>
          <a:noFill/>
          <a:ln w="9525">
            <a:noFill/>
          </a:ln>
        </p:spPr>
        <p:txBody>
          <a:bodyPr anchor="t">
            <a:spAutoFit/>
          </a:bodyPr>
          <a:lstStyle/>
          <a:p>
            <a:pPr algn="ctr" defTabSz="914034" fontAlgn="base">
              <a:spcBef>
                <a:spcPct val="0"/>
              </a:spcBef>
              <a:spcAft>
                <a:spcPct val="0"/>
              </a:spcAft>
            </a:pPr>
            <a:r>
              <a:rPr lang="zh-CN" altLang="en-US" sz="1799" dirty="0">
                <a:solidFill>
                  <a:srgbClr val="F8F8F8"/>
                </a:solidFill>
                <a:latin typeface="微软雅黑" panose="020B0503020204020204" pitchFamily="34" charset="-122"/>
                <a:ea typeface="微软雅黑" panose="020B0503020204020204" pitchFamily="34" charset="-122"/>
              </a:rPr>
              <a:t>本机</a:t>
            </a:r>
            <a:r>
              <a:rPr lang="en-US" altLang="zh-CN" sz="1799" dirty="0">
                <a:solidFill>
                  <a:srgbClr val="F8F8F8"/>
                </a:solidFill>
                <a:latin typeface="微软雅黑" panose="020B0503020204020204" pitchFamily="34" charset="-122"/>
                <a:ea typeface="微软雅黑" panose="020B0503020204020204" pitchFamily="34" charset="-122"/>
              </a:rPr>
              <a:t>ONNX</a:t>
            </a:r>
            <a:r>
              <a:rPr lang="zh-CN" altLang="en-US" sz="1799" dirty="0">
                <a:solidFill>
                  <a:srgbClr val="F8F8F8"/>
                </a:solidFill>
                <a:latin typeface="微软雅黑" panose="020B0503020204020204" pitchFamily="34" charset="-122"/>
                <a:ea typeface="微软雅黑" panose="020B0503020204020204" pitchFamily="34" charset="-122"/>
              </a:rPr>
              <a:t>支持</a:t>
            </a:r>
          </a:p>
        </p:txBody>
      </p:sp>
      <p:sp>
        <p:nvSpPr>
          <p:cNvPr id="20509" name="TextBox 31"/>
          <p:cNvSpPr txBox="1"/>
          <p:nvPr/>
        </p:nvSpPr>
        <p:spPr>
          <a:xfrm>
            <a:off x="9494302" y="2277923"/>
            <a:ext cx="1526579" cy="369204"/>
          </a:xfrm>
          <a:prstGeom prst="rect">
            <a:avLst/>
          </a:prstGeom>
          <a:noFill/>
          <a:ln w="9525">
            <a:noFill/>
          </a:ln>
        </p:spPr>
        <p:txBody>
          <a:bodyPr anchor="t">
            <a:spAutoFit/>
          </a:bodyPr>
          <a:lstStyle/>
          <a:p>
            <a:pPr algn="ctr" defTabSz="914034" fontAlgn="base">
              <a:spcBef>
                <a:spcPct val="0"/>
              </a:spcBef>
              <a:spcAft>
                <a:spcPct val="0"/>
              </a:spcAft>
            </a:pPr>
            <a:r>
              <a:rPr lang="en-US" altLang="zh-CN" sz="1799" dirty="0">
                <a:solidFill>
                  <a:srgbClr val="F8F8F8"/>
                </a:solidFill>
                <a:latin typeface="微软雅黑" panose="020B0503020204020204" pitchFamily="34" charset="-122"/>
                <a:ea typeface="微软雅黑" panose="020B0503020204020204" pitchFamily="34" charset="-122"/>
              </a:rPr>
              <a:t>C++</a:t>
            </a:r>
            <a:r>
              <a:rPr lang="zh-CN" altLang="en-US" sz="1799" dirty="0">
                <a:solidFill>
                  <a:srgbClr val="F8F8F8"/>
                </a:solidFill>
                <a:latin typeface="微软雅黑" panose="020B0503020204020204" pitchFamily="34" charset="-122"/>
                <a:ea typeface="微软雅黑" panose="020B0503020204020204" pitchFamily="34" charset="-122"/>
              </a:rPr>
              <a:t>前端</a:t>
            </a:r>
          </a:p>
        </p:txBody>
      </p:sp>
      <p:sp>
        <p:nvSpPr>
          <p:cNvPr id="2" name="文本框 1">
            <a:extLst>
              <a:ext uri="{FF2B5EF4-FFF2-40B4-BE49-F238E27FC236}">
                <a16:creationId xmlns:a16="http://schemas.microsoft.com/office/drawing/2014/main" id="{88DBEAAF-4538-4861-8F0D-13022C5D66A3}"/>
              </a:ext>
            </a:extLst>
          </p:cNvPr>
          <p:cNvSpPr txBox="1"/>
          <p:nvPr/>
        </p:nvSpPr>
        <p:spPr>
          <a:xfrm>
            <a:off x="4892350" y="1512361"/>
            <a:ext cx="2407296" cy="461665"/>
          </a:xfrm>
          <a:prstGeom prst="rect">
            <a:avLst/>
          </a:prstGeom>
          <a:noFill/>
        </p:spPr>
        <p:txBody>
          <a:bodyPr wrap="square" rtlCol="0">
            <a:spAutoFit/>
          </a:bodyPr>
          <a:lstStyle/>
          <a:p>
            <a:r>
              <a:rPr lang="en-US" altLang="zh-CN" sz="2400" b="1" dirty="0" err="1"/>
              <a:t>PyTorch</a:t>
            </a:r>
            <a:r>
              <a:rPr lang="zh-CN" altLang="en-US" sz="2400" b="1" dirty="0"/>
              <a:t>的架构</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p:cTn id="7" dur="300" fill="hold"/>
                                        <p:tgtEl>
                                          <p:spTgt spid="20483"/>
                                        </p:tgtEl>
                                        <p:attrNameLst>
                                          <p:attrName>ppt_w</p:attrName>
                                        </p:attrNameLst>
                                      </p:cBhvr>
                                      <p:tavLst>
                                        <p:tav tm="0">
                                          <p:val>
                                            <p:fltVal val="0"/>
                                          </p:val>
                                        </p:tav>
                                        <p:tav tm="100000">
                                          <p:val>
                                            <p:strVal val="#ppt_w"/>
                                          </p:val>
                                        </p:tav>
                                      </p:tavLst>
                                    </p:anim>
                                    <p:anim calcmode="lin" valueType="num">
                                      <p:cBhvr>
                                        <p:cTn id="8" dur="300" fill="hold"/>
                                        <p:tgtEl>
                                          <p:spTgt spid="20483"/>
                                        </p:tgtEl>
                                        <p:attrNameLst>
                                          <p:attrName>ppt_h</p:attrName>
                                        </p:attrNameLst>
                                      </p:cBhvr>
                                      <p:tavLst>
                                        <p:tav tm="0">
                                          <p:val>
                                            <p:fltVal val="0"/>
                                          </p:val>
                                        </p:tav>
                                        <p:tav tm="100000">
                                          <p:val>
                                            <p:strVal val="#ppt_h"/>
                                          </p:val>
                                        </p:tav>
                                      </p:tavLst>
                                    </p:anim>
                                    <p:anim calcmode="lin" valueType="num">
                                      <p:cBhvr>
                                        <p:cTn id="9" dur="300" fill="hold"/>
                                        <p:tgtEl>
                                          <p:spTgt spid="20483"/>
                                        </p:tgtEl>
                                        <p:attrNameLst>
                                          <p:attrName>style.rotation</p:attrName>
                                        </p:attrNameLst>
                                      </p:cBhvr>
                                      <p:tavLst>
                                        <p:tav tm="0">
                                          <p:val>
                                            <p:fltVal val="90"/>
                                          </p:val>
                                        </p:tav>
                                        <p:tav tm="100000">
                                          <p:val>
                                            <p:fltVal val="0"/>
                                          </p:val>
                                        </p:tav>
                                      </p:tavLst>
                                    </p:anim>
                                    <p:animEffect transition="in" filter="fade">
                                      <p:cBhvr>
                                        <p:cTn id="10" dur="300"/>
                                        <p:tgtEl>
                                          <p:spTgt spid="20483"/>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0482"/>
                                        </p:tgtEl>
                                        <p:attrNameLst>
                                          <p:attrName>style.visibility</p:attrName>
                                        </p:attrNameLst>
                                      </p:cBhvr>
                                      <p:to>
                                        <p:strVal val="visible"/>
                                      </p:to>
                                    </p:set>
                                    <p:anim calcmode="lin" valueType="num">
                                      <p:cBhvr>
                                        <p:cTn id="14" dur="400" fill="hold"/>
                                        <p:tgtEl>
                                          <p:spTgt spid="2048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0482"/>
                                        </p:tgtEl>
                                        <p:attrNameLst>
                                          <p:attrName>ppt_y</p:attrName>
                                        </p:attrNameLst>
                                      </p:cBhvr>
                                      <p:tavLst>
                                        <p:tav tm="0">
                                          <p:val>
                                            <p:strVal val="#ppt_y"/>
                                          </p:val>
                                        </p:tav>
                                        <p:tav tm="100000">
                                          <p:val>
                                            <p:strVal val="#ppt_y"/>
                                          </p:val>
                                        </p:tav>
                                      </p:tavLst>
                                    </p:anim>
                                    <p:anim calcmode="lin" valueType="num">
                                      <p:cBhvr>
                                        <p:cTn id="16" dur="400" fill="hold"/>
                                        <p:tgtEl>
                                          <p:spTgt spid="2048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048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0482"/>
                                        </p:tgtEl>
                                      </p:cBhvr>
                                    </p:animEffect>
                                  </p:childTnLst>
                                </p:cTn>
                              </p:par>
                            </p:childTnLst>
                          </p:cTn>
                        </p:par>
                        <p:par>
                          <p:cTn id="19" fill="hold">
                            <p:stCondLst>
                              <p:cond delay="1020"/>
                            </p:stCondLst>
                            <p:childTnLst>
                              <p:par>
                                <p:cTn id="20" presetID="2" presetClass="entr" presetSubtype="8" fill="hold" nodeType="afterEffect">
                                  <p:stCondLst>
                                    <p:cond delay="0"/>
                                  </p:stCondLst>
                                  <p:childTnLst>
                                    <p:set>
                                      <p:cBhvr>
                                        <p:cTn id="21" dur="1" fill="hold">
                                          <p:stCondLst>
                                            <p:cond delay="0"/>
                                          </p:stCondLst>
                                        </p:cTn>
                                        <p:tgtEl>
                                          <p:spTgt spid="20485"/>
                                        </p:tgtEl>
                                        <p:attrNameLst>
                                          <p:attrName>style.visibility</p:attrName>
                                        </p:attrNameLst>
                                      </p:cBhvr>
                                      <p:to>
                                        <p:strVal val="visible"/>
                                      </p:to>
                                    </p:set>
                                    <p:anim calcmode="lin" valueType="num">
                                      <p:cBhvr additive="base">
                                        <p:cTn id="22" dur="500" fill="hold"/>
                                        <p:tgtEl>
                                          <p:spTgt spid="20485"/>
                                        </p:tgtEl>
                                        <p:attrNameLst>
                                          <p:attrName>ppt_x</p:attrName>
                                        </p:attrNameLst>
                                      </p:cBhvr>
                                      <p:tavLst>
                                        <p:tav tm="0">
                                          <p:val>
                                            <p:strVal val="0-#ppt_w/2"/>
                                          </p:val>
                                        </p:tav>
                                        <p:tav tm="100000">
                                          <p:val>
                                            <p:strVal val="#ppt_x"/>
                                          </p:val>
                                        </p:tav>
                                      </p:tavLst>
                                    </p:anim>
                                    <p:anim calcmode="lin" valueType="num">
                                      <p:cBhvr additive="base">
                                        <p:cTn id="23" dur="500" fill="hold"/>
                                        <p:tgtEl>
                                          <p:spTgt spid="20485"/>
                                        </p:tgtEl>
                                        <p:attrNameLst>
                                          <p:attrName>ppt_y</p:attrName>
                                        </p:attrNameLst>
                                      </p:cBhvr>
                                      <p:tavLst>
                                        <p:tav tm="0">
                                          <p:val>
                                            <p:strVal val="#ppt_y"/>
                                          </p:val>
                                        </p:tav>
                                        <p:tav tm="100000">
                                          <p:val>
                                            <p:strVal val="#ppt_y"/>
                                          </p:val>
                                        </p:tav>
                                      </p:tavLst>
                                    </p:anim>
                                  </p:childTnLst>
                                </p:cTn>
                              </p:par>
                            </p:childTnLst>
                          </p:cTn>
                        </p:par>
                        <p:par>
                          <p:cTn id="24" fill="hold">
                            <p:stCondLst>
                              <p:cond delay="1520"/>
                            </p:stCondLst>
                            <p:childTnLst>
                              <p:par>
                                <p:cTn id="25" presetID="31" presetClass="entr" presetSubtype="0" fill="hold" grpId="0" nodeType="afterEffect">
                                  <p:stCondLst>
                                    <p:cond delay="0"/>
                                  </p:stCondLst>
                                  <p:childTnLst>
                                    <p:set>
                                      <p:cBhvr>
                                        <p:cTn id="26" dur="1" fill="hold">
                                          <p:stCondLst>
                                            <p:cond delay="0"/>
                                          </p:stCondLst>
                                        </p:cTn>
                                        <p:tgtEl>
                                          <p:spTgt spid="20505"/>
                                        </p:tgtEl>
                                        <p:attrNameLst>
                                          <p:attrName>style.visibility</p:attrName>
                                        </p:attrNameLst>
                                      </p:cBhvr>
                                      <p:to>
                                        <p:strVal val="visible"/>
                                      </p:to>
                                    </p:set>
                                    <p:anim calcmode="lin" valueType="num">
                                      <p:cBhvr>
                                        <p:cTn id="27" dur="300" fill="hold"/>
                                        <p:tgtEl>
                                          <p:spTgt spid="20505"/>
                                        </p:tgtEl>
                                        <p:attrNameLst>
                                          <p:attrName>ppt_w</p:attrName>
                                        </p:attrNameLst>
                                      </p:cBhvr>
                                      <p:tavLst>
                                        <p:tav tm="0">
                                          <p:val>
                                            <p:fltVal val="0"/>
                                          </p:val>
                                        </p:tav>
                                        <p:tav tm="100000">
                                          <p:val>
                                            <p:strVal val="#ppt_w"/>
                                          </p:val>
                                        </p:tav>
                                      </p:tavLst>
                                    </p:anim>
                                    <p:anim calcmode="lin" valueType="num">
                                      <p:cBhvr>
                                        <p:cTn id="28" dur="300" fill="hold"/>
                                        <p:tgtEl>
                                          <p:spTgt spid="20505"/>
                                        </p:tgtEl>
                                        <p:attrNameLst>
                                          <p:attrName>ppt_h</p:attrName>
                                        </p:attrNameLst>
                                      </p:cBhvr>
                                      <p:tavLst>
                                        <p:tav tm="0">
                                          <p:val>
                                            <p:fltVal val="0"/>
                                          </p:val>
                                        </p:tav>
                                        <p:tav tm="100000">
                                          <p:val>
                                            <p:strVal val="#ppt_h"/>
                                          </p:val>
                                        </p:tav>
                                      </p:tavLst>
                                    </p:anim>
                                    <p:anim calcmode="lin" valueType="num">
                                      <p:cBhvr>
                                        <p:cTn id="29" dur="300" fill="hold"/>
                                        <p:tgtEl>
                                          <p:spTgt spid="20505"/>
                                        </p:tgtEl>
                                        <p:attrNameLst>
                                          <p:attrName>style.rotation</p:attrName>
                                        </p:attrNameLst>
                                      </p:cBhvr>
                                      <p:tavLst>
                                        <p:tav tm="0">
                                          <p:val>
                                            <p:fltVal val="90"/>
                                          </p:val>
                                        </p:tav>
                                        <p:tav tm="100000">
                                          <p:val>
                                            <p:fltVal val="0"/>
                                          </p:val>
                                        </p:tav>
                                      </p:tavLst>
                                    </p:anim>
                                    <p:animEffect transition="in" filter="fade">
                                      <p:cBhvr>
                                        <p:cTn id="30" dur="300"/>
                                        <p:tgtEl>
                                          <p:spTgt spid="20505"/>
                                        </p:tgtEl>
                                      </p:cBhvr>
                                    </p:animEffect>
                                  </p:childTnLst>
                                </p:cTn>
                              </p:par>
                            </p:childTnLst>
                          </p:cTn>
                        </p:par>
                        <p:par>
                          <p:cTn id="31" fill="hold">
                            <p:stCondLst>
                              <p:cond delay="1820"/>
                            </p:stCondLst>
                            <p:childTnLst>
                              <p:par>
                                <p:cTn id="32" presetID="22" presetClass="entr" presetSubtype="1" fill="hold" grpId="0" nodeType="afterEffect">
                                  <p:stCondLst>
                                    <p:cond delay="0"/>
                                  </p:stCondLst>
                                  <p:childTnLst>
                                    <p:set>
                                      <p:cBhvr>
                                        <p:cTn id="33" dur="1" fill="hold">
                                          <p:stCondLst>
                                            <p:cond delay="0"/>
                                          </p:stCondLst>
                                        </p:cTn>
                                        <p:tgtEl>
                                          <p:spTgt spid="20490"/>
                                        </p:tgtEl>
                                        <p:attrNameLst>
                                          <p:attrName>style.visibility</p:attrName>
                                        </p:attrNameLst>
                                      </p:cBhvr>
                                      <p:to>
                                        <p:strVal val="visible"/>
                                      </p:to>
                                    </p:set>
                                    <p:animEffect transition="in" filter="wipe(up)">
                                      <p:cBhvr>
                                        <p:cTn id="34" dur="500"/>
                                        <p:tgtEl>
                                          <p:spTgt spid="20490"/>
                                        </p:tgtEl>
                                      </p:cBhvr>
                                    </p:animEffect>
                                  </p:childTnLst>
                                </p:cTn>
                              </p:par>
                            </p:childTnLst>
                          </p:cTn>
                        </p:par>
                        <p:par>
                          <p:cTn id="35" fill="hold">
                            <p:stCondLst>
                              <p:cond delay="2320"/>
                            </p:stCondLst>
                            <p:childTnLst>
                              <p:par>
                                <p:cTn id="36" presetID="22" presetClass="entr" presetSubtype="1" fill="hold" grpId="0" nodeType="afterEffect">
                                  <p:stCondLst>
                                    <p:cond delay="0"/>
                                  </p:stCondLst>
                                  <p:childTnLst>
                                    <p:set>
                                      <p:cBhvr>
                                        <p:cTn id="37" dur="1" fill="hold">
                                          <p:stCondLst>
                                            <p:cond delay="0"/>
                                          </p:stCondLst>
                                        </p:cTn>
                                        <p:tgtEl>
                                          <p:spTgt spid="20500"/>
                                        </p:tgtEl>
                                        <p:attrNameLst>
                                          <p:attrName>style.visibility</p:attrName>
                                        </p:attrNameLst>
                                      </p:cBhvr>
                                      <p:to>
                                        <p:strVal val="visible"/>
                                      </p:to>
                                    </p:set>
                                    <p:animEffect transition="in" filter="wipe(up)">
                                      <p:cBhvr>
                                        <p:cTn id="38" dur="500"/>
                                        <p:tgtEl>
                                          <p:spTgt spid="20500"/>
                                        </p:tgtEl>
                                      </p:cBhvr>
                                    </p:animEffect>
                                  </p:childTnLst>
                                </p:cTn>
                              </p:par>
                            </p:childTnLst>
                          </p:cTn>
                        </p:par>
                        <p:par>
                          <p:cTn id="39" fill="hold">
                            <p:stCondLst>
                              <p:cond delay="2820"/>
                            </p:stCondLst>
                            <p:childTnLst>
                              <p:par>
                                <p:cTn id="40" presetID="2" presetClass="entr" presetSubtype="8" fill="hold" nodeType="afterEffect">
                                  <p:stCondLst>
                                    <p:cond delay="0"/>
                                  </p:stCondLst>
                                  <p:childTnLst>
                                    <p:set>
                                      <p:cBhvr>
                                        <p:cTn id="41" dur="1" fill="hold">
                                          <p:stCondLst>
                                            <p:cond delay="0"/>
                                          </p:stCondLst>
                                        </p:cTn>
                                        <p:tgtEl>
                                          <p:spTgt spid="20486"/>
                                        </p:tgtEl>
                                        <p:attrNameLst>
                                          <p:attrName>style.visibility</p:attrName>
                                        </p:attrNameLst>
                                      </p:cBhvr>
                                      <p:to>
                                        <p:strVal val="visible"/>
                                      </p:to>
                                    </p:set>
                                    <p:anim calcmode="lin" valueType="num">
                                      <p:cBhvr additive="base">
                                        <p:cTn id="42" dur="500" fill="hold"/>
                                        <p:tgtEl>
                                          <p:spTgt spid="20486"/>
                                        </p:tgtEl>
                                        <p:attrNameLst>
                                          <p:attrName>ppt_x</p:attrName>
                                        </p:attrNameLst>
                                      </p:cBhvr>
                                      <p:tavLst>
                                        <p:tav tm="0">
                                          <p:val>
                                            <p:strVal val="0-#ppt_w/2"/>
                                          </p:val>
                                        </p:tav>
                                        <p:tav tm="100000">
                                          <p:val>
                                            <p:strVal val="#ppt_x"/>
                                          </p:val>
                                        </p:tav>
                                      </p:tavLst>
                                    </p:anim>
                                    <p:anim calcmode="lin" valueType="num">
                                      <p:cBhvr additive="base">
                                        <p:cTn id="43" dur="500" fill="hold"/>
                                        <p:tgtEl>
                                          <p:spTgt spid="20486"/>
                                        </p:tgtEl>
                                        <p:attrNameLst>
                                          <p:attrName>ppt_y</p:attrName>
                                        </p:attrNameLst>
                                      </p:cBhvr>
                                      <p:tavLst>
                                        <p:tav tm="0">
                                          <p:val>
                                            <p:strVal val="#ppt_y"/>
                                          </p:val>
                                        </p:tav>
                                        <p:tav tm="100000">
                                          <p:val>
                                            <p:strVal val="#ppt_y"/>
                                          </p:val>
                                        </p:tav>
                                      </p:tavLst>
                                    </p:anim>
                                  </p:childTnLst>
                                </p:cTn>
                              </p:par>
                            </p:childTnLst>
                          </p:cTn>
                        </p:par>
                        <p:par>
                          <p:cTn id="44" fill="hold">
                            <p:stCondLst>
                              <p:cond delay="3320"/>
                            </p:stCondLst>
                            <p:childTnLst>
                              <p:par>
                                <p:cTn id="45" presetID="31" presetClass="entr" presetSubtype="0" fill="hold" grpId="0" nodeType="afterEffect">
                                  <p:stCondLst>
                                    <p:cond delay="0"/>
                                  </p:stCondLst>
                                  <p:childTnLst>
                                    <p:set>
                                      <p:cBhvr>
                                        <p:cTn id="46" dur="1" fill="hold">
                                          <p:stCondLst>
                                            <p:cond delay="0"/>
                                          </p:stCondLst>
                                        </p:cTn>
                                        <p:tgtEl>
                                          <p:spTgt spid="20506"/>
                                        </p:tgtEl>
                                        <p:attrNameLst>
                                          <p:attrName>style.visibility</p:attrName>
                                        </p:attrNameLst>
                                      </p:cBhvr>
                                      <p:to>
                                        <p:strVal val="visible"/>
                                      </p:to>
                                    </p:set>
                                    <p:anim calcmode="lin" valueType="num">
                                      <p:cBhvr>
                                        <p:cTn id="47" dur="300" fill="hold"/>
                                        <p:tgtEl>
                                          <p:spTgt spid="20506"/>
                                        </p:tgtEl>
                                        <p:attrNameLst>
                                          <p:attrName>ppt_w</p:attrName>
                                        </p:attrNameLst>
                                      </p:cBhvr>
                                      <p:tavLst>
                                        <p:tav tm="0">
                                          <p:val>
                                            <p:fltVal val="0"/>
                                          </p:val>
                                        </p:tav>
                                        <p:tav tm="100000">
                                          <p:val>
                                            <p:strVal val="#ppt_w"/>
                                          </p:val>
                                        </p:tav>
                                      </p:tavLst>
                                    </p:anim>
                                    <p:anim calcmode="lin" valueType="num">
                                      <p:cBhvr>
                                        <p:cTn id="48" dur="300" fill="hold"/>
                                        <p:tgtEl>
                                          <p:spTgt spid="20506"/>
                                        </p:tgtEl>
                                        <p:attrNameLst>
                                          <p:attrName>ppt_h</p:attrName>
                                        </p:attrNameLst>
                                      </p:cBhvr>
                                      <p:tavLst>
                                        <p:tav tm="0">
                                          <p:val>
                                            <p:fltVal val="0"/>
                                          </p:val>
                                        </p:tav>
                                        <p:tav tm="100000">
                                          <p:val>
                                            <p:strVal val="#ppt_h"/>
                                          </p:val>
                                        </p:tav>
                                      </p:tavLst>
                                    </p:anim>
                                    <p:anim calcmode="lin" valueType="num">
                                      <p:cBhvr>
                                        <p:cTn id="49" dur="300" fill="hold"/>
                                        <p:tgtEl>
                                          <p:spTgt spid="20506"/>
                                        </p:tgtEl>
                                        <p:attrNameLst>
                                          <p:attrName>style.rotation</p:attrName>
                                        </p:attrNameLst>
                                      </p:cBhvr>
                                      <p:tavLst>
                                        <p:tav tm="0">
                                          <p:val>
                                            <p:fltVal val="90"/>
                                          </p:val>
                                        </p:tav>
                                        <p:tav tm="100000">
                                          <p:val>
                                            <p:fltVal val="0"/>
                                          </p:val>
                                        </p:tav>
                                      </p:tavLst>
                                    </p:anim>
                                    <p:animEffect transition="in" filter="fade">
                                      <p:cBhvr>
                                        <p:cTn id="50" dur="300"/>
                                        <p:tgtEl>
                                          <p:spTgt spid="20506"/>
                                        </p:tgtEl>
                                      </p:cBhvr>
                                    </p:animEffect>
                                  </p:childTnLst>
                                </p:cTn>
                              </p:par>
                            </p:childTnLst>
                          </p:cTn>
                        </p:par>
                        <p:par>
                          <p:cTn id="51" fill="hold">
                            <p:stCondLst>
                              <p:cond delay="3620"/>
                            </p:stCondLst>
                            <p:childTnLst>
                              <p:par>
                                <p:cTn id="52" presetID="22" presetClass="entr" presetSubtype="1" fill="hold" grpId="0" nodeType="afterEffect">
                                  <p:stCondLst>
                                    <p:cond delay="0"/>
                                  </p:stCondLst>
                                  <p:childTnLst>
                                    <p:set>
                                      <p:cBhvr>
                                        <p:cTn id="53" dur="1" fill="hold">
                                          <p:stCondLst>
                                            <p:cond delay="0"/>
                                          </p:stCondLst>
                                        </p:cTn>
                                        <p:tgtEl>
                                          <p:spTgt spid="20491"/>
                                        </p:tgtEl>
                                        <p:attrNameLst>
                                          <p:attrName>style.visibility</p:attrName>
                                        </p:attrNameLst>
                                      </p:cBhvr>
                                      <p:to>
                                        <p:strVal val="visible"/>
                                      </p:to>
                                    </p:set>
                                    <p:animEffect transition="in" filter="wipe(up)">
                                      <p:cBhvr>
                                        <p:cTn id="54" dur="500"/>
                                        <p:tgtEl>
                                          <p:spTgt spid="20491"/>
                                        </p:tgtEl>
                                      </p:cBhvr>
                                    </p:animEffect>
                                  </p:childTnLst>
                                </p:cTn>
                              </p:par>
                            </p:childTnLst>
                          </p:cTn>
                        </p:par>
                        <p:par>
                          <p:cTn id="55" fill="hold">
                            <p:stCondLst>
                              <p:cond delay="4120"/>
                            </p:stCondLst>
                            <p:childTnLst>
                              <p:par>
                                <p:cTn id="56" presetID="22" presetClass="entr" presetSubtype="1" fill="hold" grpId="0" nodeType="afterEffect">
                                  <p:stCondLst>
                                    <p:cond delay="0"/>
                                  </p:stCondLst>
                                  <p:childTnLst>
                                    <p:set>
                                      <p:cBhvr>
                                        <p:cTn id="57" dur="1" fill="hold">
                                          <p:stCondLst>
                                            <p:cond delay="0"/>
                                          </p:stCondLst>
                                        </p:cTn>
                                        <p:tgtEl>
                                          <p:spTgt spid="20501"/>
                                        </p:tgtEl>
                                        <p:attrNameLst>
                                          <p:attrName>style.visibility</p:attrName>
                                        </p:attrNameLst>
                                      </p:cBhvr>
                                      <p:to>
                                        <p:strVal val="visible"/>
                                      </p:to>
                                    </p:set>
                                    <p:animEffect transition="in" filter="wipe(up)">
                                      <p:cBhvr>
                                        <p:cTn id="58" dur="500"/>
                                        <p:tgtEl>
                                          <p:spTgt spid="20501"/>
                                        </p:tgtEl>
                                      </p:cBhvr>
                                    </p:animEffect>
                                  </p:childTnLst>
                                </p:cTn>
                              </p:par>
                            </p:childTnLst>
                          </p:cTn>
                        </p:par>
                        <p:par>
                          <p:cTn id="59" fill="hold">
                            <p:stCondLst>
                              <p:cond delay="4620"/>
                            </p:stCondLst>
                            <p:childTnLst>
                              <p:par>
                                <p:cTn id="60" presetID="2" presetClass="entr" presetSubtype="8" fill="hold" nodeType="afterEffect">
                                  <p:stCondLst>
                                    <p:cond delay="0"/>
                                  </p:stCondLst>
                                  <p:childTnLst>
                                    <p:set>
                                      <p:cBhvr>
                                        <p:cTn id="61" dur="1" fill="hold">
                                          <p:stCondLst>
                                            <p:cond delay="0"/>
                                          </p:stCondLst>
                                        </p:cTn>
                                        <p:tgtEl>
                                          <p:spTgt spid="20487"/>
                                        </p:tgtEl>
                                        <p:attrNameLst>
                                          <p:attrName>style.visibility</p:attrName>
                                        </p:attrNameLst>
                                      </p:cBhvr>
                                      <p:to>
                                        <p:strVal val="visible"/>
                                      </p:to>
                                    </p:set>
                                    <p:anim calcmode="lin" valueType="num">
                                      <p:cBhvr additive="base">
                                        <p:cTn id="62" dur="500" fill="hold"/>
                                        <p:tgtEl>
                                          <p:spTgt spid="20487"/>
                                        </p:tgtEl>
                                        <p:attrNameLst>
                                          <p:attrName>ppt_x</p:attrName>
                                        </p:attrNameLst>
                                      </p:cBhvr>
                                      <p:tavLst>
                                        <p:tav tm="0">
                                          <p:val>
                                            <p:strVal val="0-#ppt_w/2"/>
                                          </p:val>
                                        </p:tav>
                                        <p:tav tm="100000">
                                          <p:val>
                                            <p:strVal val="#ppt_x"/>
                                          </p:val>
                                        </p:tav>
                                      </p:tavLst>
                                    </p:anim>
                                    <p:anim calcmode="lin" valueType="num">
                                      <p:cBhvr additive="base">
                                        <p:cTn id="63" dur="500" fill="hold"/>
                                        <p:tgtEl>
                                          <p:spTgt spid="20487"/>
                                        </p:tgtEl>
                                        <p:attrNameLst>
                                          <p:attrName>ppt_y</p:attrName>
                                        </p:attrNameLst>
                                      </p:cBhvr>
                                      <p:tavLst>
                                        <p:tav tm="0">
                                          <p:val>
                                            <p:strVal val="#ppt_y"/>
                                          </p:val>
                                        </p:tav>
                                        <p:tav tm="100000">
                                          <p:val>
                                            <p:strVal val="#ppt_y"/>
                                          </p:val>
                                        </p:tav>
                                      </p:tavLst>
                                    </p:anim>
                                  </p:childTnLst>
                                </p:cTn>
                              </p:par>
                            </p:childTnLst>
                          </p:cTn>
                        </p:par>
                        <p:par>
                          <p:cTn id="64" fill="hold">
                            <p:stCondLst>
                              <p:cond delay="5120"/>
                            </p:stCondLst>
                            <p:childTnLst>
                              <p:par>
                                <p:cTn id="65" presetID="31" presetClass="entr" presetSubtype="0" fill="hold" grpId="0" nodeType="afterEffect">
                                  <p:stCondLst>
                                    <p:cond delay="0"/>
                                  </p:stCondLst>
                                  <p:childTnLst>
                                    <p:set>
                                      <p:cBhvr>
                                        <p:cTn id="66" dur="1" fill="hold">
                                          <p:stCondLst>
                                            <p:cond delay="0"/>
                                          </p:stCondLst>
                                        </p:cTn>
                                        <p:tgtEl>
                                          <p:spTgt spid="20507"/>
                                        </p:tgtEl>
                                        <p:attrNameLst>
                                          <p:attrName>style.visibility</p:attrName>
                                        </p:attrNameLst>
                                      </p:cBhvr>
                                      <p:to>
                                        <p:strVal val="visible"/>
                                      </p:to>
                                    </p:set>
                                    <p:anim calcmode="lin" valueType="num">
                                      <p:cBhvr>
                                        <p:cTn id="67" dur="300" fill="hold"/>
                                        <p:tgtEl>
                                          <p:spTgt spid="20507"/>
                                        </p:tgtEl>
                                        <p:attrNameLst>
                                          <p:attrName>ppt_w</p:attrName>
                                        </p:attrNameLst>
                                      </p:cBhvr>
                                      <p:tavLst>
                                        <p:tav tm="0">
                                          <p:val>
                                            <p:fltVal val="0"/>
                                          </p:val>
                                        </p:tav>
                                        <p:tav tm="100000">
                                          <p:val>
                                            <p:strVal val="#ppt_w"/>
                                          </p:val>
                                        </p:tav>
                                      </p:tavLst>
                                    </p:anim>
                                    <p:anim calcmode="lin" valueType="num">
                                      <p:cBhvr>
                                        <p:cTn id="68" dur="300" fill="hold"/>
                                        <p:tgtEl>
                                          <p:spTgt spid="20507"/>
                                        </p:tgtEl>
                                        <p:attrNameLst>
                                          <p:attrName>ppt_h</p:attrName>
                                        </p:attrNameLst>
                                      </p:cBhvr>
                                      <p:tavLst>
                                        <p:tav tm="0">
                                          <p:val>
                                            <p:fltVal val="0"/>
                                          </p:val>
                                        </p:tav>
                                        <p:tav tm="100000">
                                          <p:val>
                                            <p:strVal val="#ppt_h"/>
                                          </p:val>
                                        </p:tav>
                                      </p:tavLst>
                                    </p:anim>
                                    <p:anim calcmode="lin" valueType="num">
                                      <p:cBhvr>
                                        <p:cTn id="69" dur="300" fill="hold"/>
                                        <p:tgtEl>
                                          <p:spTgt spid="20507"/>
                                        </p:tgtEl>
                                        <p:attrNameLst>
                                          <p:attrName>style.rotation</p:attrName>
                                        </p:attrNameLst>
                                      </p:cBhvr>
                                      <p:tavLst>
                                        <p:tav tm="0">
                                          <p:val>
                                            <p:fltVal val="90"/>
                                          </p:val>
                                        </p:tav>
                                        <p:tav tm="100000">
                                          <p:val>
                                            <p:fltVal val="0"/>
                                          </p:val>
                                        </p:tav>
                                      </p:tavLst>
                                    </p:anim>
                                    <p:animEffect transition="in" filter="fade">
                                      <p:cBhvr>
                                        <p:cTn id="70" dur="300"/>
                                        <p:tgtEl>
                                          <p:spTgt spid="20507"/>
                                        </p:tgtEl>
                                      </p:cBhvr>
                                    </p:animEffect>
                                  </p:childTnLst>
                                </p:cTn>
                              </p:par>
                            </p:childTnLst>
                          </p:cTn>
                        </p:par>
                        <p:par>
                          <p:cTn id="71" fill="hold">
                            <p:stCondLst>
                              <p:cond delay="5420"/>
                            </p:stCondLst>
                            <p:childTnLst>
                              <p:par>
                                <p:cTn id="72" presetID="22" presetClass="entr" presetSubtype="1" fill="hold" grpId="0" nodeType="afterEffect">
                                  <p:stCondLst>
                                    <p:cond delay="0"/>
                                  </p:stCondLst>
                                  <p:childTnLst>
                                    <p:set>
                                      <p:cBhvr>
                                        <p:cTn id="73" dur="1" fill="hold">
                                          <p:stCondLst>
                                            <p:cond delay="0"/>
                                          </p:stCondLst>
                                        </p:cTn>
                                        <p:tgtEl>
                                          <p:spTgt spid="20492"/>
                                        </p:tgtEl>
                                        <p:attrNameLst>
                                          <p:attrName>style.visibility</p:attrName>
                                        </p:attrNameLst>
                                      </p:cBhvr>
                                      <p:to>
                                        <p:strVal val="visible"/>
                                      </p:to>
                                    </p:set>
                                    <p:animEffect transition="in" filter="wipe(up)">
                                      <p:cBhvr>
                                        <p:cTn id="74" dur="500"/>
                                        <p:tgtEl>
                                          <p:spTgt spid="20492"/>
                                        </p:tgtEl>
                                      </p:cBhvr>
                                    </p:animEffect>
                                  </p:childTnLst>
                                </p:cTn>
                              </p:par>
                            </p:childTnLst>
                          </p:cTn>
                        </p:par>
                        <p:par>
                          <p:cTn id="75" fill="hold">
                            <p:stCondLst>
                              <p:cond delay="5920"/>
                            </p:stCondLst>
                            <p:childTnLst>
                              <p:par>
                                <p:cTn id="76" presetID="22" presetClass="entr" presetSubtype="1" fill="hold" grpId="0" nodeType="afterEffect">
                                  <p:stCondLst>
                                    <p:cond delay="0"/>
                                  </p:stCondLst>
                                  <p:childTnLst>
                                    <p:set>
                                      <p:cBhvr>
                                        <p:cTn id="77" dur="1" fill="hold">
                                          <p:stCondLst>
                                            <p:cond delay="0"/>
                                          </p:stCondLst>
                                        </p:cTn>
                                        <p:tgtEl>
                                          <p:spTgt spid="20502"/>
                                        </p:tgtEl>
                                        <p:attrNameLst>
                                          <p:attrName>style.visibility</p:attrName>
                                        </p:attrNameLst>
                                      </p:cBhvr>
                                      <p:to>
                                        <p:strVal val="visible"/>
                                      </p:to>
                                    </p:set>
                                    <p:animEffect transition="in" filter="wipe(up)">
                                      <p:cBhvr>
                                        <p:cTn id="78" dur="500"/>
                                        <p:tgtEl>
                                          <p:spTgt spid="20502"/>
                                        </p:tgtEl>
                                      </p:cBhvr>
                                    </p:animEffect>
                                  </p:childTnLst>
                                </p:cTn>
                              </p:par>
                            </p:childTnLst>
                          </p:cTn>
                        </p:par>
                        <p:par>
                          <p:cTn id="79" fill="hold">
                            <p:stCondLst>
                              <p:cond delay="6420"/>
                            </p:stCondLst>
                            <p:childTnLst>
                              <p:par>
                                <p:cTn id="80" presetID="2" presetClass="entr" presetSubtype="8" fill="hold" nodeType="afterEffect">
                                  <p:stCondLst>
                                    <p:cond delay="0"/>
                                  </p:stCondLst>
                                  <p:childTnLst>
                                    <p:set>
                                      <p:cBhvr>
                                        <p:cTn id="81" dur="1" fill="hold">
                                          <p:stCondLst>
                                            <p:cond delay="0"/>
                                          </p:stCondLst>
                                        </p:cTn>
                                        <p:tgtEl>
                                          <p:spTgt spid="20488"/>
                                        </p:tgtEl>
                                        <p:attrNameLst>
                                          <p:attrName>style.visibility</p:attrName>
                                        </p:attrNameLst>
                                      </p:cBhvr>
                                      <p:to>
                                        <p:strVal val="visible"/>
                                      </p:to>
                                    </p:set>
                                    <p:anim calcmode="lin" valueType="num">
                                      <p:cBhvr additive="base">
                                        <p:cTn id="82" dur="500" fill="hold"/>
                                        <p:tgtEl>
                                          <p:spTgt spid="20488"/>
                                        </p:tgtEl>
                                        <p:attrNameLst>
                                          <p:attrName>ppt_x</p:attrName>
                                        </p:attrNameLst>
                                      </p:cBhvr>
                                      <p:tavLst>
                                        <p:tav tm="0">
                                          <p:val>
                                            <p:strVal val="0-#ppt_w/2"/>
                                          </p:val>
                                        </p:tav>
                                        <p:tav tm="100000">
                                          <p:val>
                                            <p:strVal val="#ppt_x"/>
                                          </p:val>
                                        </p:tav>
                                      </p:tavLst>
                                    </p:anim>
                                    <p:anim calcmode="lin" valueType="num">
                                      <p:cBhvr additive="base">
                                        <p:cTn id="83" dur="500" fill="hold"/>
                                        <p:tgtEl>
                                          <p:spTgt spid="20488"/>
                                        </p:tgtEl>
                                        <p:attrNameLst>
                                          <p:attrName>ppt_y</p:attrName>
                                        </p:attrNameLst>
                                      </p:cBhvr>
                                      <p:tavLst>
                                        <p:tav tm="0">
                                          <p:val>
                                            <p:strVal val="#ppt_y"/>
                                          </p:val>
                                        </p:tav>
                                        <p:tav tm="100000">
                                          <p:val>
                                            <p:strVal val="#ppt_y"/>
                                          </p:val>
                                        </p:tav>
                                      </p:tavLst>
                                    </p:anim>
                                  </p:childTnLst>
                                </p:cTn>
                              </p:par>
                            </p:childTnLst>
                          </p:cTn>
                        </p:par>
                        <p:par>
                          <p:cTn id="84" fill="hold">
                            <p:stCondLst>
                              <p:cond delay="6920"/>
                            </p:stCondLst>
                            <p:childTnLst>
                              <p:par>
                                <p:cTn id="85" presetID="31" presetClass="entr" presetSubtype="0" fill="hold" grpId="0" nodeType="afterEffect">
                                  <p:stCondLst>
                                    <p:cond delay="0"/>
                                  </p:stCondLst>
                                  <p:childTnLst>
                                    <p:set>
                                      <p:cBhvr>
                                        <p:cTn id="86" dur="1" fill="hold">
                                          <p:stCondLst>
                                            <p:cond delay="0"/>
                                          </p:stCondLst>
                                        </p:cTn>
                                        <p:tgtEl>
                                          <p:spTgt spid="20508"/>
                                        </p:tgtEl>
                                        <p:attrNameLst>
                                          <p:attrName>style.visibility</p:attrName>
                                        </p:attrNameLst>
                                      </p:cBhvr>
                                      <p:to>
                                        <p:strVal val="visible"/>
                                      </p:to>
                                    </p:set>
                                    <p:anim calcmode="lin" valueType="num">
                                      <p:cBhvr>
                                        <p:cTn id="87" dur="300" fill="hold"/>
                                        <p:tgtEl>
                                          <p:spTgt spid="20508"/>
                                        </p:tgtEl>
                                        <p:attrNameLst>
                                          <p:attrName>ppt_w</p:attrName>
                                        </p:attrNameLst>
                                      </p:cBhvr>
                                      <p:tavLst>
                                        <p:tav tm="0">
                                          <p:val>
                                            <p:fltVal val="0"/>
                                          </p:val>
                                        </p:tav>
                                        <p:tav tm="100000">
                                          <p:val>
                                            <p:strVal val="#ppt_w"/>
                                          </p:val>
                                        </p:tav>
                                      </p:tavLst>
                                    </p:anim>
                                    <p:anim calcmode="lin" valueType="num">
                                      <p:cBhvr>
                                        <p:cTn id="88" dur="300" fill="hold"/>
                                        <p:tgtEl>
                                          <p:spTgt spid="20508"/>
                                        </p:tgtEl>
                                        <p:attrNameLst>
                                          <p:attrName>ppt_h</p:attrName>
                                        </p:attrNameLst>
                                      </p:cBhvr>
                                      <p:tavLst>
                                        <p:tav tm="0">
                                          <p:val>
                                            <p:fltVal val="0"/>
                                          </p:val>
                                        </p:tav>
                                        <p:tav tm="100000">
                                          <p:val>
                                            <p:strVal val="#ppt_h"/>
                                          </p:val>
                                        </p:tav>
                                      </p:tavLst>
                                    </p:anim>
                                    <p:anim calcmode="lin" valueType="num">
                                      <p:cBhvr>
                                        <p:cTn id="89" dur="300" fill="hold"/>
                                        <p:tgtEl>
                                          <p:spTgt spid="20508"/>
                                        </p:tgtEl>
                                        <p:attrNameLst>
                                          <p:attrName>style.rotation</p:attrName>
                                        </p:attrNameLst>
                                      </p:cBhvr>
                                      <p:tavLst>
                                        <p:tav tm="0">
                                          <p:val>
                                            <p:fltVal val="90"/>
                                          </p:val>
                                        </p:tav>
                                        <p:tav tm="100000">
                                          <p:val>
                                            <p:fltVal val="0"/>
                                          </p:val>
                                        </p:tav>
                                      </p:tavLst>
                                    </p:anim>
                                    <p:animEffect transition="in" filter="fade">
                                      <p:cBhvr>
                                        <p:cTn id="90" dur="300"/>
                                        <p:tgtEl>
                                          <p:spTgt spid="20508"/>
                                        </p:tgtEl>
                                      </p:cBhvr>
                                    </p:animEffect>
                                  </p:childTnLst>
                                </p:cTn>
                              </p:par>
                            </p:childTnLst>
                          </p:cTn>
                        </p:par>
                        <p:par>
                          <p:cTn id="91" fill="hold">
                            <p:stCondLst>
                              <p:cond delay="7220"/>
                            </p:stCondLst>
                            <p:childTnLst>
                              <p:par>
                                <p:cTn id="92" presetID="22" presetClass="entr" presetSubtype="1" fill="hold" grpId="0" nodeType="afterEffect">
                                  <p:stCondLst>
                                    <p:cond delay="0"/>
                                  </p:stCondLst>
                                  <p:childTnLst>
                                    <p:set>
                                      <p:cBhvr>
                                        <p:cTn id="93" dur="1" fill="hold">
                                          <p:stCondLst>
                                            <p:cond delay="0"/>
                                          </p:stCondLst>
                                        </p:cTn>
                                        <p:tgtEl>
                                          <p:spTgt spid="20493"/>
                                        </p:tgtEl>
                                        <p:attrNameLst>
                                          <p:attrName>style.visibility</p:attrName>
                                        </p:attrNameLst>
                                      </p:cBhvr>
                                      <p:to>
                                        <p:strVal val="visible"/>
                                      </p:to>
                                    </p:set>
                                    <p:animEffect transition="in" filter="wipe(up)">
                                      <p:cBhvr>
                                        <p:cTn id="94" dur="500"/>
                                        <p:tgtEl>
                                          <p:spTgt spid="20493"/>
                                        </p:tgtEl>
                                      </p:cBhvr>
                                    </p:animEffect>
                                  </p:childTnLst>
                                </p:cTn>
                              </p:par>
                            </p:childTnLst>
                          </p:cTn>
                        </p:par>
                        <p:par>
                          <p:cTn id="95" fill="hold">
                            <p:stCondLst>
                              <p:cond delay="7720"/>
                            </p:stCondLst>
                            <p:childTnLst>
                              <p:par>
                                <p:cTn id="96" presetID="22" presetClass="entr" presetSubtype="1" fill="hold" grpId="0" nodeType="afterEffect">
                                  <p:stCondLst>
                                    <p:cond delay="0"/>
                                  </p:stCondLst>
                                  <p:childTnLst>
                                    <p:set>
                                      <p:cBhvr>
                                        <p:cTn id="97" dur="1" fill="hold">
                                          <p:stCondLst>
                                            <p:cond delay="0"/>
                                          </p:stCondLst>
                                        </p:cTn>
                                        <p:tgtEl>
                                          <p:spTgt spid="20503"/>
                                        </p:tgtEl>
                                        <p:attrNameLst>
                                          <p:attrName>style.visibility</p:attrName>
                                        </p:attrNameLst>
                                      </p:cBhvr>
                                      <p:to>
                                        <p:strVal val="visible"/>
                                      </p:to>
                                    </p:set>
                                    <p:animEffect transition="in" filter="wipe(up)">
                                      <p:cBhvr>
                                        <p:cTn id="98" dur="500"/>
                                        <p:tgtEl>
                                          <p:spTgt spid="20503"/>
                                        </p:tgtEl>
                                      </p:cBhvr>
                                    </p:animEffect>
                                  </p:childTnLst>
                                </p:cTn>
                              </p:par>
                            </p:childTnLst>
                          </p:cTn>
                        </p:par>
                        <p:par>
                          <p:cTn id="99" fill="hold">
                            <p:stCondLst>
                              <p:cond delay="8220"/>
                            </p:stCondLst>
                            <p:childTnLst>
                              <p:par>
                                <p:cTn id="100" presetID="2" presetClass="entr" presetSubtype="8" fill="hold" nodeType="afterEffect">
                                  <p:stCondLst>
                                    <p:cond delay="0"/>
                                  </p:stCondLst>
                                  <p:childTnLst>
                                    <p:set>
                                      <p:cBhvr>
                                        <p:cTn id="101" dur="1" fill="hold">
                                          <p:stCondLst>
                                            <p:cond delay="0"/>
                                          </p:stCondLst>
                                        </p:cTn>
                                        <p:tgtEl>
                                          <p:spTgt spid="20489"/>
                                        </p:tgtEl>
                                        <p:attrNameLst>
                                          <p:attrName>style.visibility</p:attrName>
                                        </p:attrNameLst>
                                      </p:cBhvr>
                                      <p:to>
                                        <p:strVal val="visible"/>
                                      </p:to>
                                    </p:set>
                                    <p:anim calcmode="lin" valueType="num">
                                      <p:cBhvr additive="base">
                                        <p:cTn id="102" dur="500" fill="hold"/>
                                        <p:tgtEl>
                                          <p:spTgt spid="20489"/>
                                        </p:tgtEl>
                                        <p:attrNameLst>
                                          <p:attrName>ppt_x</p:attrName>
                                        </p:attrNameLst>
                                      </p:cBhvr>
                                      <p:tavLst>
                                        <p:tav tm="0">
                                          <p:val>
                                            <p:strVal val="0-#ppt_w/2"/>
                                          </p:val>
                                        </p:tav>
                                        <p:tav tm="100000">
                                          <p:val>
                                            <p:strVal val="#ppt_x"/>
                                          </p:val>
                                        </p:tav>
                                      </p:tavLst>
                                    </p:anim>
                                    <p:anim calcmode="lin" valueType="num">
                                      <p:cBhvr additive="base">
                                        <p:cTn id="103" dur="500" fill="hold"/>
                                        <p:tgtEl>
                                          <p:spTgt spid="20489"/>
                                        </p:tgtEl>
                                        <p:attrNameLst>
                                          <p:attrName>ppt_y</p:attrName>
                                        </p:attrNameLst>
                                      </p:cBhvr>
                                      <p:tavLst>
                                        <p:tav tm="0">
                                          <p:val>
                                            <p:strVal val="#ppt_y"/>
                                          </p:val>
                                        </p:tav>
                                        <p:tav tm="100000">
                                          <p:val>
                                            <p:strVal val="#ppt_y"/>
                                          </p:val>
                                        </p:tav>
                                      </p:tavLst>
                                    </p:anim>
                                  </p:childTnLst>
                                </p:cTn>
                              </p:par>
                            </p:childTnLst>
                          </p:cTn>
                        </p:par>
                        <p:par>
                          <p:cTn id="104" fill="hold">
                            <p:stCondLst>
                              <p:cond delay="8720"/>
                            </p:stCondLst>
                            <p:childTnLst>
                              <p:par>
                                <p:cTn id="105" presetID="31" presetClass="entr" presetSubtype="0" fill="hold" grpId="0" nodeType="afterEffect">
                                  <p:stCondLst>
                                    <p:cond delay="0"/>
                                  </p:stCondLst>
                                  <p:childTnLst>
                                    <p:set>
                                      <p:cBhvr>
                                        <p:cTn id="106" dur="1" fill="hold">
                                          <p:stCondLst>
                                            <p:cond delay="0"/>
                                          </p:stCondLst>
                                        </p:cTn>
                                        <p:tgtEl>
                                          <p:spTgt spid="20509"/>
                                        </p:tgtEl>
                                        <p:attrNameLst>
                                          <p:attrName>style.visibility</p:attrName>
                                        </p:attrNameLst>
                                      </p:cBhvr>
                                      <p:to>
                                        <p:strVal val="visible"/>
                                      </p:to>
                                    </p:set>
                                    <p:anim calcmode="lin" valueType="num">
                                      <p:cBhvr>
                                        <p:cTn id="107" dur="300" fill="hold"/>
                                        <p:tgtEl>
                                          <p:spTgt spid="20509"/>
                                        </p:tgtEl>
                                        <p:attrNameLst>
                                          <p:attrName>ppt_w</p:attrName>
                                        </p:attrNameLst>
                                      </p:cBhvr>
                                      <p:tavLst>
                                        <p:tav tm="0">
                                          <p:val>
                                            <p:fltVal val="0"/>
                                          </p:val>
                                        </p:tav>
                                        <p:tav tm="100000">
                                          <p:val>
                                            <p:strVal val="#ppt_w"/>
                                          </p:val>
                                        </p:tav>
                                      </p:tavLst>
                                    </p:anim>
                                    <p:anim calcmode="lin" valueType="num">
                                      <p:cBhvr>
                                        <p:cTn id="108" dur="300" fill="hold"/>
                                        <p:tgtEl>
                                          <p:spTgt spid="20509"/>
                                        </p:tgtEl>
                                        <p:attrNameLst>
                                          <p:attrName>ppt_h</p:attrName>
                                        </p:attrNameLst>
                                      </p:cBhvr>
                                      <p:tavLst>
                                        <p:tav tm="0">
                                          <p:val>
                                            <p:fltVal val="0"/>
                                          </p:val>
                                        </p:tav>
                                        <p:tav tm="100000">
                                          <p:val>
                                            <p:strVal val="#ppt_h"/>
                                          </p:val>
                                        </p:tav>
                                      </p:tavLst>
                                    </p:anim>
                                    <p:anim calcmode="lin" valueType="num">
                                      <p:cBhvr>
                                        <p:cTn id="109" dur="300" fill="hold"/>
                                        <p:tgtEl>
                                          <p:spTgt spid="20509"/>
                                        </p:tgtEl>
                                        <p:attrNameLst>
                                          <p:attrName>style.rotation</p:attrName>
                                        </p:attrNameLst>
                                      </p:cBhvr>
                                      <p:tavLst>
                                        <p:tav tm="0">
                                          <p:val>
                                            <p:fltVal val="90"/>
                                          </p:val>
                                        </p:tav>
                                        <p:tav tm="100000">
                                          <p:val>
                                            <p:fltVal val="0"/>
                                          </p:val>
                                        </p:tav>
                                      </p:tavLst>
                                    </p:anim>
                                    <p:animEffect transition="in" filter="fade">
                                      <p:cBhvr>
                                        <p:cTn id="110" dur="300"/>
                                        <p:tgtEl>
                                          <p:spTgt spid="20509"/>
                                        </p:tgtEl>
                                      </p:cBhvr>
                                    </p:animEffect>
                                  </p:childTnLst>
                                </p:cTn>
                              </p:par>
                            </p:childTnLst>
                          </p:cTn>
                        </p:par>
                        <p:par>
                          <p:cTn id="111" fill="hold">
                            <p:stCondLst>
                              <p:cond delay="9020"/>
                            </p:stCondLst>
                            <p:childTnLst>
                              <p:par>
                                <p:cTn id="112" presetID="22" presetClass="entr" presetSubtype="1" fill="hold" grpId="0" nodeType="afterEffect">
                                  <p:stCondLst>
                                    <p:cond delay="0"/>
                                  </p:stCondLst>
                                  <p:childTnLst>
                                    <p:set>
                                      <p:cBhvr>
                                        <p:cTn id="113" dur="1" fill="hold">
                                          <p:stCondLst>
                                            <p:cond delay="0"/>
                                          </p:stCondLst>
                                        </p:cTn>
                                        <p:tgtEl>
                                          <p:spTgt spid="20494"/>
                                        </p:tgtEl>
                                        <p:attrNameLst>
                                          <p:attrName>style.visibility</p:attrName>
                                        </p:attrNameLst>
                                      </p:cBhvr>
                                      <p:to>
                                        <p:strVal val="visible"/>
                                      </p:to>
                                    </p:set>
                                    <p:animEffect transition="in" filter="wipe(up)">
                                      <p:cBhvr>
                                        <p:cTn id="114" dur="500"/>
                                        <p:tgtEl>
                                          <p:spTgt spid="20494"/>
                                        </p:tgtEl>
                                      </p:cBhvr>
                                    </p:animEffect>
                                  </p:childTnLst>
                                </p:cTn>
                              </p:par>
                            </p:childTnLst>
                          </p:cTn>
                        </p:par>
                        <p:par>
                          <p:cTn id="115" fill="hold">
                            <p:stCondLst>
                              <p:cond delay="9520"/>
                            </p:stCondLst>
                            <p:childTnLst>
                              <p:par>
                                <p:cTn id="116" presetID="22" presetClass="entr" presetSubtype="1" fill="hold" grpId="0" nodeType="afterEffect">
                                  <p:stCondLst>
                                    <p:cond delay="0"/>
                                  </p:stCondLst>
                                  <p:childTnLst>
                                    <p:set>
                                      <p:cBhvr>
                                        <p:cTn id="117" dur="1" fill="hold">
                                          <p:stCondLst>
                                            <p:cond delay="0"/>
                                          </p:stCondLst>
                                        </p:cTn>
                                        <p:tgtEl>
                                          <p:spTgt spid="20504"/>
                                        </p:tgtEl>
                                        <p:attrNameLst>
                                          <p:attrName>style.visibility</p:attrName>
                                        </p:attrNameLst>
                                      </p:cBhvr>
                                      <p:to>
                                        <p:strVal val="visible"/>
                                      </p:to>
                                    </p:set>
                                    <p:animEffect transition="in" filter="wipe(up)">
                                      <p:cBhvr>
                                        <p:cTn id="118" dur="500"/>
                                        <p:tgtEl>
                                          <p:spTgt spid="20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90" grpId="0" animBg="1"/>
      <p:bldP spid="20491" grpId="0" animBg="1"/>
      <p:bldP spid="20492" grpId="0" animBg="1"/>
      <p:bldP spid="20493" grpId="0" animBg="1"/>
      <p:bldP spid="20494" grpId="0" animBg="1"/>
      <p:bldP spid="20500" grpId="0"/>
      <p:bldP spid="20501" grpId="0"/>
      <p:bldP spid="20502" grpId="0"/>
      <p:bldP spid="20503" grpId="0"/>
      <p:bldP spid="20504" grpId="0"/>
      <p:bldP spid="20505" grpId="0"/>
      <p:bldP spid="20506" grpId="0"/>
      <p:bldP spid="20507" grpId="0"/>
      <p:bldP spid="20508" grpId="0"/>
      <p:bldP spid="2050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5"/>
          <p:cNvSpPr/>
          <p:nvPr/>
        </p:nvSpPr>
        <p:spPr>
          <a:xfrm>
            <a:off x="4060827" y="628157"/>
            <a:ext cx="4140170" cy="4143344"/>
          </a:xfrm>
          <a:prstGeom prst="ellipse">
            <a:avLst/>
          </a:prstGeom>
          <a:solidFill>
            <a:srgbClr val="FFFFFF"/>
          </a:solidFill>
          <a:ln w="9525">
            <a:noFill/>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10243" name="Freeform 11"/>
          <p:cNvSpPr>
            <a:spLocks noEditPoints="1"/>
          </p:cNvSpPr>
          <p:nvPr/>
        </p:nvSpPr>
        <p:spPr>
          <a:xfrm>
            <a:off x="5593754" y="937598"/>
            <a:ext cx="1152075" cy="121713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13E6A"/>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a:ea typeface="微软雅黑"/>
              <a:cs typeface="+mn-cs"/>
            </a:endParaRPr>
          </a:p>
        </p:txBody>
      </p:sp>
      <p:sp>
        <p:nvSpPr>
          <p:cNvPr id="10244" name="Line 12"/>
          <p:cNvSpPr/>
          <p:nvPr/>
        </p:nvSpPr>
        <p:spPr>
          <a:xfrm>
            <a:off x="4194125" y="2740294"/>
            <a:ext cx="3806925" cy="0"/>
          </a:xfrm>
          <a:prstGeom prst="line">
            <a:avLst/>
          </a:prstGeom>
          <a:ln w="12700" cap="flat" cmpd="sng">
            <a:solidFill>
              <a:schemeClr val="bg2"/>
            </a:solidFill>
            <a:prstDash val="solid"/>
            <a:round/>
            <a:headEnd type="none" w="med" len="med"/>
            <a:tailEnd type="none" w="med" len="med"/>
          </a:ln>
        </p:spPr>
      </p:sp>
      <p:sp>
        <p:nvSpPr>
          <p:cNvPr id="10245" name="TextBox 77"/>
          <p:cNvSpPr txBox="1"/>
          <p:nvPr/>
        </p:nvSpPr>
        <p:spPr>
          <a:xfrm>
            <a:off x="4547205" y="3241835"/>
            <a:ext cx="3167413" cy="769121"/>
          </a:xfrm>
          <a:prstGeom prst="rect">
            <a:avLst/>
          </a:prstGeom>
          <a:noFill/>
          <a:ln w="9525">
            <a:noFill/>
          </a:ln>
        </p:spPr>
        <p:txBody>
          <a:bodyPr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398" b="1"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rPr>
              <a:t>代码实现</a:t>
            </a:r>
          </a:p>
        </p:txBody>
      </p:sp>
      <p:sp>
        <p:nvSpPr>
          <p:cNvPr id="10246" name="Rectangle 14"/>
          <p:cNvSpPr/>
          <p:nvPr/>
        </p:nvSpPr>
        <p:spPr>
          <a:xfrm>
            <a:off x="5631839" y="2256296"/>
            <a:ext cx="931794" cy="399981"/>
          </a:xfrm>
          <a:prstGeom prst="rect">
            <a:avLst/>
          </a:prstGeom>
          <a:noFill/>
          <a:ln w="9525">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99"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rPr>
              <a:t>Part </a:t>
            </a:r>
            <a:r>
              <a:rPr lang="en-US" altLang="zh-CN" sz="2599" dirty="0">
                <a:solidFill>
                  <a:srgbClr val="363636"/>
                </a:solidFill>
                <a:latin typeface="微软雅黑" panose="020B0503020204020204" pitchFamily="34" charset="-122"/>
                <a:ea typeface="微软雅黑" panose="020B0503020204020204" pitchFamily="34" charset="-122"/>
              </a:rPr>
              <a:t>4</a:t>
            </a:r>
            <a:endParaRPr kumimoji="0" lang="zh-CN" altLang="en-US" sz="2599" b="0" i="0" u="none" strike="noStrike" kern="1200" cap="none" spc="0" normalizeH="0" baseline="0" noProof="0" dirty="0">
              <a:ln>
                <a:noFill/>
              </a:ln>
              <a:solidFill>
                <a:srgbClr val="363636"/>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095" y="92977"/>
            <a:ext cx="2645347" cy="502989"/>
          </a:xfrm>
          <a:prstGeom prst="rect">
            <a:avLst/>
          </a:prstGeom>
        </p:spPr>
      </p:pic>
    </p:spTree>
    <p:extLst>
      <p:ext uri="{BB962C8B-B14F-4D97-AF65-F5344CB8AC3E}">
        <p14:creationId xmlns:p14="http://schemas.microsoft.com/office/powerpoint/2010/main" val="2746654402"/>
      </p:ext>
    </p:extLst>
  </p:cSld>
  <p:clrMapOvr>
    <a:masterClrMapping/>
  </p:clrMapOvr>
  <p:transition advTm="8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p:cTn id="11" dur="400" fill="hold"/>
                                        <p:tgtEl>
                                          <p:spTgt spid="10243"/>
                                        </p:tgtEl>
                                        <p:attrNameLst>
                                          <p:attrName>ppt_w</p:attrName>
                                        </p:attrNameLst>
                                      </p:cBhvr>
                                      <p:tavLst>
                                        <p:tav tm="0">
                                          <p:val>
                                            <p:fltVal val="0"/>
                                          </p:val>
                                        </p:tav>
                                        <p:tav tm="100000">
                                          <p:val>
                                            <p:strVal val="#ppt_w"/>
                                          </p:val>
                                        </p:tav>
                                      </p:tavLst>
                                    </p:anim>
                                    <p:anim calcmode="lin" valueType="num">
                                      <p:cBhvr>
                                        <p:cTn id="12" dur="400" fill="hold"/>
                                        <p:tgtEl>
                                          <p:spTgt spid="10243"/>
                                        </p:tgtEl>
                                        <p:attrNameLst>
                                          <p:attrName>ppt_h</p:attrName>
                                        </p:attrNameLst>
                                      </p:cBhvr>
                                      <p:tavLst>
                                        <p:tav tm="0">
                                          <p:val>
                                            <p:fltVal val="0"/>
                                          </p:val>
                                        </p:tav>
                                        <p:tav tm="100000">
                                          <p:val>
                                            <p:strVal val="#ppt_h"/>
                                          </p:val>
                                        </p:tav>
                                      </p:tavLst>
                                    </p:anim>
                                    <p:anim calcmode="lin" valueType="num">
                                      <p:cBhvr>
                                        <p:cTn id="13" dur="400" fill="hold"/>
                                        <p:tgtEl>
                                          <p:spTgt spid="10243"/>
                                        </p:tgtEl>
                                        <p:attrNameLst>
                                          <p:attrName>style.rotation</p:attrName>
                                        </p:attrNameLst>
                                      </p:cBhvr>
                                      <p:tavLst>
                                        <p:tav tm="0">
                                          <p:val>
                                            <p:fltVal val="90"/>
                                          </p:val>
                                        </p:tav>
                                        <p:tav tm="100000">
                                          <p:val>
                                            <p:fltVal val="0"/>
                                          </p:val>
                                        </p:tav>
                                      </p:tavLst>
                                    </p:anim>
                                    <p:animEffect transition="in" filter="fade">
                                      <p:cBhvr>
                                        <p:cTn id="14" dur="400"/>
                                        <p:tgtEl>
                                          <p:spTgt spid="10243"/>
                                        </p:tgtEl>
                                      </p:cBhvr>
                                    </p:animEffect>
                                  </p:childTnLst>
                                </p:cTn>
                              </p:par>
                            </p:childTnLst>
                          </p:cTn>
                        </p:par>
                        <p:par>
                          <p:cTn id="15" fill="hold">
                            <p:stCondLst>
                              <p:cond delay="2500"/>
                            </p:stCondLst>
                            <p:childTnLst>
                              <p:par>
                                <p:cTn id="16" presetID="16" presetClass="entr" presetSubtype="21" fill="hold" nodeType="afterEffect">
                                  <p:stCondLst>
                                    <p:cond delay="0"/>
                                  </p:stCondLst>
                                  <p:childTnLst>
                                    <p:set>
                                      <p:cBhvr>
                                        <p:cTn id="17" dur="1" fill="hold">
                                          <p:stCondLst>
                                            <p:cond delay="0"/>
                                          </p:stCondLst>
                                        </p:cTn>
                                        <p:tgtEl>
                                          <p:spTgt spid="10244"/>
                                        </p:tgtEl>
                                        <p:attrNameLst>
                                          <p:attrName>style.visibility</p:attrName>
                                        </p:attrNameLst>
                                      </p:cBhvr>
                                      <p:to>
                                        <p:strVal val="visible"/>
                                      </p:to>
                                    </p:set>
                                    <p:animEffect transition="in" filter="barn(inVertical)">
                                      <p:cBhvr>
                                        <p:cTn id="18" dur="500"/>
                                        <p:tgtEl>
                                          <p:spTgt spid="10244"/>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10245"/>
                                        </p:tgtEl>
                                        <p:attrNameLst>
                                          <p:attrName>style.visibility</p:attrName>
                                        </p:attrNameLst>
                                      </p:cBhvr>
                                      <p:to>
                                        <p:strVal val="visible"/>
                                      </p:to>
                                    </p:set>
                                    <p:animEffect transition="in" filter="wipe(up)">
                                      <p:cBhvr>
                                        <p:cTn id="22" dur="500"/>
                                        <p:tgtEl>
                                          <p:spTgt spid="1024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246"/>
                                        </p:tgtEl>
                                        <p:attrNameLst>
                                          <p:attrName>style.visibility</p:attrName>
                                        </p:attrNameLst>
                                      </p:cBhvr>
                                      <p:to>
                                        <p:strVal val="visible"/>
                                      </p:to>
                                    </p:set>
                                    <p:animEffect transition="in" filter="wipe(down)">
                                      <p:cBhvr>
                                        <p:cTn id="25"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5" grpId="0"/>
      <p:bldP spid="102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4692443" y="5806650"/>
            <a:ext cx="2807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4C54"/>
                </a:solidFill>
                <a:effectLst/>
                <a:uLnTx/>
                <a:uFillTx/>
                <a:latin typeface="Arial"/>
                <a:ea typeface="微软雅黑"/>
                <a:cs typeface="+mn-cs"/>
              </a:rPr>
              <a:t>MNIST</a:t>
            </a:r>
            <a:r>
              <a:rPr kumimoji="0" lang="zh-CN" altLang="en-US" sz="1800" b="0" i="0" u="none" strike="noStrike" kern="1200" cap="none" spc="0" normalizeH="0" baseline="0" noProof="0" dirty="0">
                <a:ln>
                  <a:noFill/>
                </a:ln>
                <a:solidFill>
                  <a:srgbClr val="004C54"/>
                </a:solidFill>
                <a:effectLst/>
                <a:uLnTx/>
                <a:uFillTx/>
                <a:latin typeface="Arial"/>
                <a:ea typeface="微软雅黑"/>
                <a:cs typeface="+mn-cs"/>
              </a:rPr>
              <a:t>数据集导入与展示</a:t>
            </a:r>
          </a:p>
        </p:txBody>
      </p:sp>
      <p:pic>
        <p:nvPicPr>
          <p:cNvPr id="3" name="图片 2">
            <a:extLst>
              <a:ext uri="{FF2B5EF4-FFF2-40B4-BE49-F238E27FC236}">
                <a16:creationId xmlns:a16="http://schemas.microsoft.com/office/drawing/2014/main" id="{7AFCAE5B-7D11-4B23-857C-A135F085A9C9}"/>
              </a:ext>
            </a:extLst>
          </p:cNvPr>
          <p:cNvPicPr>
            <a:picLocks noChangeAspect="1"/>
          </p:cNvPicPr>
          <p:nvPr/>
        </p:nvPicPr>
        <p:blipFill>
          <a:blip r:embed="rId2"/>
          <a:stretch>
            <a:fillRect/>
          </a:stretch>
        </p:blipFill>
        <p:spPr>
          <a:xfrm>
            <a:off x="1688208" y="951691"/>
            <a:ext cx="8815580" cy="4730906"/>
          </a:xfrm>
          <a:prstGeom prst="rect">
            <a:avLst/>
          </a:prstGeom>
        </p:spPr>
      </p:pic>
    </p:spTree>
    <p:extLst>
      <p:ext uri="{BB962C8B-B14F-4D97-AF65-F5344CB8AC3E}">
        <p14:creationId xmlns:p14="http://schemas.microsoft.com/office/powerpoint/2010/main" val="1728806023"/>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pic>
        <p:nvPicPr>
          <p:cNvPr id="5" name="图片 4">
            <a:extLst>
              <a:ext uri="{FF2B5EF4-FFF2-40B4-BE49-F238E27FC236}">
                <a16:creationId xmlns:a16="http://schemas.microsoft.com/office/drawing/2014/main" id="{71D0A7B6-288D-486A-AB79-B2A8FB8B77C9}"/>
              </a:ext>
            </a:extLst>
          </p:cNvPr>
          <p:cNvPicPr>
            <a:picLocks noChangeAspect="1"/>
          </p:cNvPicPr>
          <p:nvPr/>
        </p:nvPicPr>
        <p:blipFill>
          <a:blip r:embed="rId2"/>
          <a:stretch>
            <a:fillRect/>
          </a:stretch>
        </p:blipFill>
        <p:spPr>
          <a:xfrm>
            <a:off x="3651292" y="1440144"/>
            <a:ext cx="4889416" cy="4243184"/>
          </a:xfrm>
          <a:prstGeom prst="rect">
            <a:avLst/>
          </a:prstGeom>
        </p:spPr>
      </p:pic>
    </p:spTree>
    <p:extLst>
      <p:ext uri="{BB962C8B-B14F-4D97-AF65-F5344CB8AC3E}">
        <p14:creationId xmlns:p14="http://schemas.microsoft.com/office/powerpoint/2010/main" val="1916033293"/>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4821491" y="5980397"/>
            <a:ext cx="2549015" cy="3729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4C54"/>
                </a:solidFill>
                <a:latin typeface="Arial"/>
                <a:ea typeface="微软雅黑"/>
              </a:rPr>
              <a:t>卷积神经网络结构定义</a:t>
            </a:r>
            <a:endParaRPr kumimoji="0" lang="zh-CN" altLang="en-US" sz="1800" b="0" i="0" u="none" strike="noStrike" kern="1200" cap="none" spc="0" normalizeH="0" baseline="0" noProof="0" dirty="0">
              <a:ln>
                <a:noFill/>
              </a:ln>
              <a:solidFill>
                <a:srgbClr val="004C54"/>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BEF03F6B-F70A-45C3-9619-65A769885163}"/>
              </a:ext>
            </a:extLst>
          </p:cNvPr>
          <p:cNvPicPr>
            <a:picLocks noChangeAspect="1"/>
          </p:cNvPicPr>
          <p:nvPr/>
        </p:nvPicPr>
        <p:blipFill>
          <a:blip r:embed="rId2"/>
          <a:stretch>
            <a:fillRect/>
          </a:stretch>
        </p:blipFill>
        <p:spPr>
          <a:xfrm>
            <a:off x="584738" y="877603"/>
            <a:ext cx="11022523" cy="5102794"/>
          </a:xfrm>
          <a:prstGeom prst="rect">
            <a:avLst/>
          </a:prstGeom>
        </p:spPr>
      </p:pic>
    </p:spTree>
    <p:extLst>
      <p:ext uri="{BB962C8B-B14F-4D97-AF65-F5344CB8AC3E}">
        <p14:creationId xmlns:p14="http://schemas.microsoft.com/office/powerpoint/2010/main" val="4004580028"/>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5"/>
          <p:cNvSpPr/>
          <p:nvPr/>
        </p:nvSpPr>
        <p:spPr>
          <a:xfrm>
            <a:off x="4060827" y="628157"/>
            <a:ext cx="4140170" cy="4143344"/>
          </a:xfrm>
          <a:prstGeom prst="ellipse">
            <a:avLst/>
          </a:prstGeom>
          <a:solidFill>
            <a:srgbClr val="FFFFFF"/>
          </a:solidFill>
          <a:ln w="9525">
            <a:noFill/>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10243" name="Freeform 11"/>
          <p:cNvSpPr>
            <a:spLocks noEditPoints="1"/>
          </p:cNvSpPr>
          <p:nvPr/>
        </p:nvSpPr>
        <p:spPr>
          <a:xfrm>
            <a:off x="5593754" y="937598"/>
            <a:ext cx="1152075" cy="121713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13E6A"/>
          </a:solidFill>
          <a:ln w="9525">
            <a:noFill/>
          </a:ln>
        </p:spPr>
        <p:txBody>
          <a:bodyPr/>
          <a:lstStyle/>
          <a:p>
            <a:endParaRPr lang="zh-CN" altLang="en-US" sz="1799"/>
          </a:p>
        </p:txBody>
      </p:sp>
      <p:sp>
        <p:nvSpPr>
          <p:cNvPr id="10244" name="Line 12"/>
          <p:cNvSpPr/>
          <p:nvPr/>
        </p:nvSpPr>
        <p:spPr>
          <a:xfrm>
            <a:off x="4194125" y="2740294"/>
            <a:ext cx="3806925" cy="0"/>
          </a:xfrm>
          <a:prstGeom prst="line">
            <a:avLst/>
          </a:prstGeom>
          <a:ln w="12700" cap="flat" cmpd="sng">
            <a:solidFill>
              <a:schemeClr val="bg2"/>
            </a:solidFill>
            <a:prstDash val="solid"/>
            <a:round/>
            <a:headEnd type="none" w="med" len="med"/>
            <a:tailEnd type="none" w="med" len="med"/>
          </a:ln>
        </p:spPr>
      </p:sp>
      <p:sp>
        <p:nvSpPr>
          <p:cNvPr id="10245" name="TextBox 77"/>
          <p:cNvSpPr txBox="1"/>
          <p:nvPr/>
        </p:nvSpPr>
        <p:spPr>
          <a:xfrm>
            <a:off x="4546412" y="3068779"/>
            <a:ext cx="3167413" cy="769121"/>
          </a:xfrm>
          <a:prstGeom prst="rect">
            <a:avLst/>
          </a:prstGeom>
          <a:noFill/>
          <a:ln w="9525">
            <a:noFill/>
          </a:ln>
        </p:spPr>
        <p:txBody>
          <a:bodyPr anchor="t">
            <a:spAutoFit/>
          </a:bodyPr>
          <a:lstStyle/>
          <a:p>
            <a:pPr algn="ctr"/>
            <a:r>
              <a:rPr lang="zh-CN" altLang="en-US" sz="4398" b="1" dirty="0">
                <a:solidFill>
                  <a:srgbClr val="363636"/>
                </a:solidFill>
                <a:latin typeface="微软雅黑" panose="020B0503020204020204" pitchFamily="34" charset="-122"/>
                <a:ea typeface="微软雅黑" panose="020B0503020204020204" pitchFamily="34" charset="-122"/>
              </a:rPr>
              <a:t>问题背景</a:t>
            </a:r>
          </a:p>
        </p:txBody>
      </p:sp>
      <p:sp>
        <p:nvSpPr>
          <p:cNvPr id="10246" name="Rectangle 14"/>
          <p:cNvSpPr/>
          <p:nvPr/>
        </p:nvSpPr>
        <p:spPr>
          <a:xfrm>
            <a:off x="5631839" y="2256296"/>
            <a:ext cx="929912" cy="399894"/>
          </a:xfrm>
          <a:prstGeom prst="rect">
            <a:avLst/>
          </a:prstGeom>
          <a:noFill/>
          <a:ln w="9525">
            <a:noFill/>
          </a:ln>
        </p:spPr>
        <p:txBody>
          <a:bodyPr wrap="none" lIns="0" tIns="0" rIns="0" bIns="0" anchor="t">
            <a:spAutoFit/>
          </a:bodyPr>
          <a:lstStyle/>
          <a:p>
            <a:r>
              <a:rPr lang="zh-CN" altLang="en-US" sz="2599" dirty="0">
                <a:solidFill>
                  <a:srgbClr val="363636"/>
                </a:solidFill>
                <a:latin typeface="微软雅黑" panose="020B0503020204020204" pitchFamily="34" charset="-122"/>
                <a:ea typeface="微软雅黑" panose="020B0503020204020204" pitchFamily="34" charset="-122"/>
              </a:rPr>
              <a:t>Part 1</a:t>
            </a:r>
          </a:p>
        </p:txBody>
      </p:sp>
      <p:sp>
        <p:nvSpPr>
          <p:cNvPr id="10247" name="Oval 39"/>
          <p:cNvSpPr>
            <a:spLocks noChangeAspect="1"/>
          </p:cNvSpPr>
          <p:nvPr/>
        </p:nvSpPr>
        <p:spPr>
          <a:xfrm>
            <a:off x="4874735" y="5010592"/>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endParaRPr lang="zh-CN" altLang="en-US" sz="1799" dirty="0">
              <a:solidFill>
                <a:schemeClr val="accent2"/>
              </a:solidFill>
              <a:latin typeface="Arial" panose="020B0604020202020204" pitchFamily="34" charset="0"/>
              <a:ea typeface="宋体" panose="02010600030101010101" pitchFamily="2" charset="-122"/>
            </a:endParaRPr>
          </a:p>
        </p:txBody>
      </p:sp>
      <p:sp>
        <p:nvSpPr>
          <p:cNvPr id="10248" name="Oval 40"/>
          <p:cNvSpPr>
            <a:spLocks noChangeAspect="1"/>
          </p:cNvSpPr>
          <p:nvPr/>
        </p:nvSpPr>
        <p:spPr>
          <a:xfrm>
            <a:off x="4874734" y="6013327"/>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endParaRPr lang="zh-CN" altLang="en-US" sz="1799" dirty="0">
              <a:solidFill>
                <a:schemeClr val="accent2"/>
              </a:solidFill>
              <a:latin typeface="Arial" panose="020B0604020202020204" pitchFamily="34" charset="0"/>
              <a:ea typeface="宋体" panose="02010600030101010101" pitchFamily="2" charset="-122"/>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5095" y="92977"/>
            <a:ext cx="2645347" cy="502989"/>
          </a:xfrm>
          <a:prstGeom prst="rect">
            <a:avLst/>
          </a:prstGeom>
        </p:spPr>
      </p:pic>
      <p:sp>
        <p:nvSpPr>
          <p:cNvPr id="20" name="TextBox 83">
            <a:extLst>
              <a:ext uri="{FF2B5EF4-FFF2-40B4-BE49-F238E27FC236}">
                <a16:creationId xmlns:a16="http://schemas.microsoft.com/office/drawing/2014/main" id="{BBAB62EB-2C20-48C7-B97B-CA1A12342FC6}"/>
              </a:ext>
            </a:extLst>
          </p:cNvPr>
          <p:cNvSpPr txBox="1"/>
          <p:nvPr/>
        </p:nvSpPr>
        <p:spPr>
          <a:xfrm>
            <a:off x="5069326" y="4852432"/>
            <a:ext cx="2859087" cy="461665"/>
          </a:xfrm>
          <a:prstGeom prst="rect">
            <a:avLst/>
          </a:prstGeom>
          <a:noFill/>
          <a:ln w="9525">
            <a:noFill/>
          </a:ln>
        </p:spPr>
        <p:txBody>
          <a:bodyPr anchor="t">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手写数字识别问题</a:t>
            </a:r>
          </a:p>
        </p:txBody>
      </p:sp>
      <p:sp>
        <p:nvSpPr>
          <p:cNvPr id="21" name="TextBox 83">
            <a:extLst>
              <a:ext uri="{FF2B5EF4-FFF2-40B4-BE49-F238E27FC236}">
                <a16:creationId xmlns:a16="http://schemas.microsoft.com/office/drawing/2014/main" id="{86187014-B493-4AE2-8671-2B6B92547B31}"/>
              </a:ext>
            </a:extLst>
          </p:cNvPr>
          <p:cNvSpPr txBox="1"/>
          <p:nvPr/>
        </p:nvSpPr>
        <p:spPr>
          <a:xfrm>
            <a:off x="5082157" y="5861690"/>
            <a:ext cx="2859087" cy="461962"/>
          </a:xfrm>
          <a:prstGeom prst="rect">
            <a:avLst/>
          </a:prstGeom>
          <a:noFill/>
          <a:ln w="9525">
            <a:noFill/>
          </a:ln>
        </p:spPr>
        <p:txBody>
          <a:bodyPr anchor="t">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模型构建尝试</a:t>
            </a:r>
          </a:p>
        </p:txBody>
      </p:sp>
      <p:sp>
        <p:nvSpPr>
          <p:cNvPr id="22" name="Oval 39">
            <a:extLst>
              <a:ext uri="{FF2B5EF4-FFF2-40B4-BE49-F238E27FC236}">
                <a16:creationId xmlns:a16="http://schemas.microsoft.com/office/drawing/2014/main" id="{52FAF592-0D28-44CC-9C4D-A7D31850BFAA}"/>
              </a:ext>
            </a:extLst>
          </p:cNvPr>
          <p:cNvSpPr>
            <a:spLocks noChangeAspect="1"/>
          </p:cNvSpPr>
          <p:nvPr/>
        </p:nvSpPr>
        <p:spPr>
          <a:xfrm>
            <a:off x="4874734" y="5483566"/>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endParaRPr lang="zh-CN" altLang="en-US" sz="1799" dirty="0">
              <a:solidFill>
                <a:schemeClr val="accent2"/>
              </a:solidFill>
              <a:latin typeface="Arial" panose="020B0604020202020204" pitchFamily="34" charset="0"/>
              <a:ea typeface="宋体" panose="02010600030101010101" pitchFamily="2" charset="-122"/>
            </a:endParaRPr>
          </a:p>
        </p:txBody>
      </p:sp>
      <p:sp>
        <p:nvSpPr>
          <p:cNvPr id="23" name="TextBox 83">
            <a:extLst>
              <a:ext uri="{FF2B5EF4-FFF2-40B4-BE49-F238E27FC236}">
                <a16:creationId xmlns:a16="http://schemas.microsoft.com/office/drawing/2014/main" id="{C807C69D-D306-4588-9418-4A808C231BFA}"/>
              </a:ext>
            </a:extLst>
          </p:cNvPr>
          <p:cNvSpPr txBox="1"/>
          <p:nvPr/>
        </p:nvSpPr>
        <p:spPr>
          <a:xfrm>
            <a:off x="5082157" y="5322355"/>
            <a:ext cx="3118840" cy="461665"/>
          </a:xfrm>
          <a:prstGeom prst="rect">
            <a:avLst/>
          </a:prstGeom>
          <a:noFill/>
          <a:ln w="9525">
            <a:noFill/>
          </a:ln>
        </p:spPr>
        <p:txBody>
          <a:bodyPr wrap="square" anchor="t">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图片的表示方法</a:t>
            </a:r>
          </a:p>
        </p:txBody>
      </p:sp>
      <p:sp>
        <p:nvSpPr>
          <p:cNvPr id="16" name="Oval 40">
            <a:extLst>
              <a:ext uri="{FF2B5EF4-FFF2-40B4-BE49-F238E27FC236}">
                <a16:creationId xmlns:a16="http://schemas.microsoft.com/office/drawing/2014/main" id="{288978B3-68A4-47F5-9D35-C863D3271E28}"/>
              </a:ext>
            </a:extLst>
          </p:cNvPr>
          <p:cNvSpPr>
            <a:spLocks noChangeAspect="1"/>
          </p:cNvSpPr>
          <p:nvPr/>
        </p:nvSpPr>
        <p:spPr>
          <a:xfrm>
            <a:off x="4879051" y="6505956"/>
            <a:ext cx="172969" cy="158688"/>
          </a:xfrm>
          <a:prstGeom prst="ellipse">
            <a:avLst/>
          </a:prstGeom>
          <a:solidFill>
            <a:srgbClr val="113E6A"/>
          </a:solidFill>
          <a:ln w="28575" cap="flat" cmpd="sng">
            <a:solidFill>
              <a:schemeClr val="accent2"/>
            </a:solidFill>
            <a:prstDash val="solid"/>
            <a:round/>
            <a:headEnd type="none" w="med" len="med"/>
            <a:tailEnd type="none" w="med" len="med"/>
          </a:ln>
        </p:spPr>
        <p:txBody>
          <a:bodyPr anchor="t"/>
          <a:lstStyle/>
          <a:p>
            <a:endParaRPr lang="zh-CN" altLang="en-US" sz="1799" dirty="0">
              <a:solidFill>
                <a:schemeClr val="accent2"/>
              </a:solidFill>
              <a:latin typeface="Arial" panose="020B0604020202020204" pitchFamily="34" charset="0"/>
              <a:ea typeface="宋体" panose="02010600030101010101" pitchFamily="2" charset="-122"/>
            </a:endParaRPr>
          </a:p>
        </p:txBody>
      </p:sp>
      <p:sp>
        <p:nvSpPr>
          <p:cNvPr id="17" name="TextBox 83">
            <a:extLst>
              <a:ext uri="{FF2B5EF4-FFF2-40B4-BE49-F238E27FC236}">
                <a16:creationId xmlns:a16="http://schemas.microsoft.com/office/drawing/2014/main" id="{AA6A5378-8A3E-4471-994F-DB4CEE3B401A}"/>
              </a:ext>
            </a:extLst>
          </p:cNvPr>
          <p:cNvSpPr txBox="1"/>
          <p:nvPr/>
        </p:nvSpPr>
        <p:spPr>
          <a:xfrm>
            <a:off x="5103797" y="6354319"/>
            <a:ext cx="2859087" cy="461962"/>
          </a:xfrm>
          <a:prstGeom prst="rect">
            <a:avLst/>
          </a:prstGeom>
          <a:noFill/>
          <a:ln w="9525">
            <a:noFill/>
          </a:ln>
        </p:spPr>
        <p:txBody>
          <a:bodyPr anchor="t">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基本模型的问题</a:t>
            </a:r>
          </a:p>
        </p:txBody>
      </p:sp>
    </p:spTree>
  </p:cSld>
  <p:clrMapOvr>
    <a:masterClrMapping/>
  </p:clrMapOvr>
  <p:transition advTm="8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p:cTn id="11" dur="400" fill="hold"/>
                                        <p:tgtEl>
                                          <p:spTgt spid="10243"/>
                                        </p:tgtEl>
                                        <p:attrNameLst>
                                          <p:attrName>ppt_w</p:attrName>
                                        </p:attrNameLst>
                                      </p:cBhvr>
                                      <p:tavLst>
                                        <p:tav tm="0">
                                          <p:val>
                                            <p:fltVal val="0"/>
                                          </p:val>
                                        </p:tav>
                                        <p:tav tm="100000">
                                          <p:val>
                                            <p:strVal val="#ppt_w"/>
                                          </p:val>
                                        </p:tav>
                                      </p:tavLst>
                                    </p:anim>
                                    <p:anim calcmode="lin" valueType="num">
                                      <p:cBhvr>
                                        <p:cTn id="12" dur="400" fill="hold"/>
                                        <p:tgtEl>
                                          <p:spTgt spid="10243"/>
                                        </p:tgtEl>
                                        <p:attrNameLst>
                                          <p:attrName>ppt_h</p:attrName>
                                        </p:attrNameLst>
                                      </p:cBhvr>
                                      <p:tavLst>
                                        <p:tav tm="0">
                                          <p:val>
                                            <p:fltVal val="0"/>
                                          </p:val>
                                        </p:tav>
                                        <p:tav tm="100000">
                                          <p:val>
                                            <p:strVal val="#ppt_h"/>
                                          </p:val>
                                        </p:tav>
                                      </p:tavLst>
                                    </p:anim>
                                    <p:anim calcmode="lin" valueType="num">
                                      <p:cBhvr>
                                        <p:cTn id="13" dur="400" fill="hold"/>
                                        <p:tgtEl>
                                          <p:spTgt spid="10243"/>
                                        </p:tgtEl>
                                        <p:attrNameLst>
                                          <p:attrName>style.rotation</p:attrName>
                                        </p:attrNameLst>
                                      </p:cBhvr>
                                      <p:tavLst>
                                        <p:tav tm="0">
                                          <p:val>
                                            <p:fltVal val="90"/>
                                          </p:val>
                                        </p:tav>
                                        <p:tav tm="100000">
                                          <p:val>
                                            <p:fltVal val="0"/>
                                          </p:val>
                                        </p:tav>
                                      </p:tavLst>
                                    </p:anim>
                                    <p:animEffect transition="in" filter="fade">
                                      <p:cBhvr>
                                        <p:cTn id="14" dur="400"/>
                                        <p:tgtEl>
                                          <p:spTgt spid="10243"/>
                                        </p:tgtEl>
                                      </p:cBhvr>
                                    </p:animEffect>
                                  </p:childTnLst>
                                </p:cTn>
                              </p:par>
                            </p:childTnLst>
                          </p:cTn>
                        </p:par>
                        <p:par>
                          <p:cTn id="15" fill="hold">
                            <p:stCondLst>
                              <p:cond delay="2500"/>
                            </p:stCondLst>
                            <p:childTnLst>
                              <p:par>
                                <p:cTn id="16" presetID="16" presetClass="entr" presetSubtype="21" fill="hold" nodeType="afterEffect">
                                  <p:stCondLst>
                                    <p:cond delay="0"/>
                                  </p:stCondLst>
                                  <p:childTnLst>
                                    <p:set>
                                      <p:cBhvr>
                                        <p:cTn id="17" dur="1" fill="hold">
                                          <p:stCondLst>
                                            <p:cond delay="0"/>
                                          </p:stCondLst>
                                        </p:cTn>
                                        <p:tgtEl>
                                          <p:spTgt spid="10244"/>
                                        </p:tgtEl>
                                        <p:attrNameLst>
                                          <p:attrName>style.visibility</p:attrName>
                                        </p:attrNameLst>
                                      </p:cBhvr>
                                      <p:to>
                                        <p:strVal val="visible"/>
                                      </p:to>
                                    </p:set>
                                    <p:animEffect transition="in" filter="barn(inVertical)">
                                      <p:cBhvr>
                                        <p:cTn id="18" dur="500"/>
                                        <p:tgtEl>
                                          <p:spTgt spid="10244"/>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10245"/>
                                        </p:tgtEl>
                                        <p:attrNameLst>
                                          <p:attrName>style.visibility</p:attrName>
                                        </p:attrNameLst>
                                      </p:cBhvr>
                                      <p:to>
                                        <p:strVal val="visible"/>
                                      </p:to>
                                    </p:set>
                                    <p:animEffect transition="in" filter="wipe(up)">
                                      <p:cBhvr>
                                        <p:cTn id="22" dur="500"/>
                                        <p:tgtEl>
                                          <p:spTgt spid="1024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246"/>
                                        </p:tgtEl>
                                        <p:attrNameLst>
                                          <p:attrName>style.visibility</p:attrName>
                                        </p:attrNameLst>
                                      </p:cBhvr>
                                      <p:to>
                                        <p:strVal val="visible"/>
                                      </p:to>
                                    </p:set>
                                    <p:animEffect transition="in" filter="wipe(down)">
                                      <p:cBhvr>
                                        <p:cTn id="25" dur="500"/>
                                        <p:tgtEl>
                                          <p:spTgt spid="10246"/>
                                        </p:tgtEl>
                                      </p:cBhvr>
                                    </p:animEffect>
                                  </p:childTnLst>
                                </p:cTn>
                              </p:par>
                            </p:childTnLst>
                          </p:cTn>
                        </p:par>
                        <p:par>
                          <p:cTn id="26" fill="hold">
                            <p:stCondLst>
                              <p:cond delay="3500"/>
                            </p:stCondLst>
                            <p:childTnLst>
                              <p:par>
                                <p:cTn id="27" presetID="2" presetClass="entr" presetSubtype="12" fill="hold" grpId="0" nodeType="afterEffect">
                                  <p:stCondLst>
                                    <p:cond delay="0"/>
                                  </p:stCondLst>
                                  <p:childTnLst>
                                    <p:set>
                                      <p:cBhvr>
                                        <p:cTn id="28" dur="1" fill="hold">
                                          <p:stCondLst>
                                            <p:cond delay="0"/>
                                          </p:stCondLst>
                                        </p:cTn>
                                        <p:tgtEl>
                                          <p:spTgt spid="10247"/>
                                        </p:tgtEl>
                                        <p:attrNameLst>
                                          <p:attrName>style.visibility</p:attrName>
                                        </p:attrNameLst>
                                      </p:cBhvr>
                                      <p:to>
                                        <p:strVal val="visible"/>
                                      </p:to>
                                    </p:set>
                                    <p:anim calcmode="lin" valueType="num">
                                      <p:cBhvr additive="base">
                                        <p:cTn id="29" dur="500" fill="hold"/>
                                        <p:tgtEl>
                                          <p:spTgt spid="10247"/>
                                        </p:tgtEl>
                                        <p:attrNameLst>
                                          <p:attrName>ppt_x</p:attrName>
                                        </p:attrNameLst>
                                      </p:cBhvr>
                                      <p:tavLst>
                                        <p:tav tm="0">
                                          <p:val>
                                            <p:strVal val="0-#ppt_w/2"/>
                                          </p:val>
                                        </p:tav>
                                        <p:tav tm="100000">
                                          <p:val>
                                            <p:strVal val="#ppt_x"/>
                                          </p:val>
                                        </p:tav>
                                      </p:tavLst>
                                    </p:anim>
                                    <p:anim calcmode="lin" valueType="num">
                                      <p:cBhvr additive="base">
                                        <p:cTn id="30" dur="500" fill="hold"/>
                                        <p:tgtEl>
                                          <p:spTgt spid="10247"/>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100"/>
                                  </p:stCondLst>
                                  <p:childTnLst>
                                    <p:set>
                                      <p:cBhvr>
                                        <p:cTn id="32" dur="1" fill="hold">
                                          <p:stCondLst>
                                            <p:cond delay="0"/>
                                          </p:stCondLst>
                                        </p:cTn>
                                        <p:tgtEl>
                                          <p:spTgt spid="10248"/>
                                        </p:tgtEl>
                                        <p:attrNameLst>
                                          <p:attrName>style.visibility</p:attrName>
                                        </p:attrNameLst>
                                      </p:cBhvr>
                                      <p:to>
                                        <p:strVal val="visible"/>
                                      </p:to>
                                    </p:set>
                                    <p:anim calcmode="lin" valueType="num">
                                      <p:cBhvr additive="base">
                                        <p:cTn id="33" dur="500" fill="hold"/>
                                        <p:tgtEl>
                                          <p:spTgt spid="10248"/>
                                        </p:tgtEl>
                                        <p:attrNameLst>
                                          <p:attrName>ppt_x</p:attrName>
                                        </p:attrNameLst>
                                      </p:cBhvr>
                                      <p:tavLst>
                                        <p:tav tm="0">
                                          <p:val>
                                            <p:strVal val="0-#ppt_w/2"/>
                                          </p:val>
                                        </p:tav>
                                        <p:tav tm="100000">
                                          <p:val>
                                            <p:strVal val="#ppt_x"/>
                                          </p:val>
                                        </p:tav>
                                      </p:tavLst>
                                    </p:anim>
                                    <p:anim calcmode="lin" valueType="num">
                                      <p:cBhvr additive="base">
                                        <p:cTn id="34" dur="500" fill="hold"/>
                                        <p:tgtEl>
                                          <p:spTgt spid="10248"/>
                                        </p:tgtEl>
                                        <p:attrNameLst>
                                          <p:attrName>ppt_y</p:attrName>
                                        </p:attrNameLst>
                                      </p:cBhvr>
                                      <p:tavLst>
                                        <p:tav tm="0">
                                          <p:val>
                                            <p:strVal val="1+#ppt_h/2"/>
                                          </p:val>
                                        </p:tav>
                                        <p:tav tm="100000">
                                          <p:val>
                                            <p:strVal val="#ppt_y"/>
                                          </p:val>
                                        </p:tav>
                                      </p:tavLst>
                                    </p:anim>
                                  </p:childTnLst>
                                </p:cTn>
                              </p:par>
                            </p:childTnLst>
                          </p:cTn>
                        </p:par>
                        <p:par>
                          <p:cTn id="35" fill="hold">
                            <p:stCondLst>
                              <p:cond delay="4100"/>
                            </p:stCondLst>
                            <p:childTnLst>
                              <p:par>
                                <p:cTn id="36" presetID="22" presetClass="entr" presetSubtype="8"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par>
                          <p:cTn id="39" fill="hold">
                            <p:stCondLst>
                              <p:cond delay="4600"/>
                            </p:stCondLst>
                            <p:childTnLst>
                              <p:par>
                                <p:cTn id="40" presetID="22" presetClass="entr" presetSubtype="8"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par>
                          <p:cTn id="43" fill="hold">
                            <p:stCondLst>
                              <p:cond delay="5100"/>
                            </p:stCondLst>
                            <p:childTnLst>
                              <p:par>
                                <p:cTn id="44" presetID="2" presetClass="entr" presetSubtype="12"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0-#ppt_w/2"/>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childTnLst>
                          </p:cTn>
                        </p:par>
                        <p:par>
                          <p:cTn id="48" fill="hold">
                            <p:stCondLst>
                              <p:cond delay="5600"/>
                            </p:stCondLst>
                            <p:childTnLst>
                              <p:par>
                                <p:cTn id="49" presetID="2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par>
                                <p:cTn id="52" presetID="2" presetClass="entr" presetSubtype="12" fill="hold" grpId="0" nodeType="withEffect">
                                  <p:stCondLst>
                                    <p:cond delay="10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0-#ppt_w/2"/>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6200"/>
                            </p:stCondLst>
                            <p:childTnLst>
                              <p:par>
                                <p:cTn id="57" presetID="22" presetClass="entr" presetSubtype="8"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5" grpId="0"/>
      <p:bldP spid="10246" grpId="0"/>
      <p:bldP spid="10247" grpId="0" animBg="1"/>
      <p:bldP spid="10248" grpId="0" animBg="1"/>
      <p:bldP spid="20" grpId="0"/>
      <p:bldP spid="21" grpId="0"/>
      <p:bldP spid="22" grpId="0" animBg="1"/>
      <p:bldP spid="23" grpId="0"/>
      <p:bldP spid="16" grpId="0" animBg="1"/>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4362445" y="4512587"/>
            <a:ext cx="3467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4C54"/>
                </a:solidFill>
                <a:latin typeface="Arial"/>
                <a:ea typeface="微软雅黑"/>
              </a:rPr>
              <a:t>卷积神经网络前向传播逻辑定义</a:t>
            </a:r>
            <a:endParaRPr kumimoji="0" lang="zh-CN" altLang="en-US" sz="1800" b="0" i="0" u="none" strike="noStrike" kern="1200" cap="none" spc="0" normalizeH="0" baseline="0" noProof="0" dirty="0">
              <a:ln>
                <a:noFill/>
              </a:ln>
              <a:solidFill>
                <a:srgbClr val="004C54"/>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3F3677A4-8219-4695-BA84-B7695E59A17F}"/>
              </a:ext>
            </a:extLst>
          </p:cNvPr>
          <p:cNvPicPr>
            <a:picLocks noChangeAspect="1"/>
          </p:cNvPicPr>
          <p:nvPr/>
        </p:nvPicPr>
        <p:blipFill>
          <a:blip r:embed="rId2"/>
          <a:stretch>
            <a:fillRect/>
          </a:stretch>
        </p:blipFill>
        <p:spPr>
          <a:xfrm>
            <a:off x="1127327" y="2566341"/>
            <a:ext cx="9937341" cy="1725318"/>
          </a:xfrm>
          <a:prstGeom prst="rect">
            <a:avLst/>
          </a:prstGeom>
        </p:spPr>
      </p:pic>
    </p:spTree>
    <p:extLst>
      <p:ext uri="{BB962C8B-B14F-4D97-AF65-F5344CB8AC3E}">
        <p14:creationId xmlns:p14="http://schemas.microsoft.com/office/powerpoint/2010/main" val="956349408"/>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4885095" y="6075915"/>
            <a:ext cx="2421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solidFill>
                  <a:srgbClr val="004C54"/>
                </a:solidFill>
                <a:latin typeface="Arial"/>
                <a:ea typeface="微软雅黑"/>
              </a:rPr>
              <a:t>AlexNet</a:t>
            </a:r>
            <a:r>
              <a:rPr lang="zh-CN" altLang="en-US" dirty="0">
                <a:solidFill>
                  <a:srgbClr val="004C54"/>
                </a:solidFill>
                <a:latin typeface="Arial"/>
                <a:ea typeface="微软雅黑"/>
              </a:rPr>
              <a:t>网络结构定义</a:t>
            </a:r>
            <a:endParaRPr kumimoji="0" lang="zh-CN" altLang="en-US" sz="1800" b="0" i="0" u="none" strike="noStrike" kern="1200" cap="none" spc="0" normalizeH="0" baseline="0" noProof="0" dirty="0">
              <a:ln>
                <a:noFill/>
              </a:ln>
              <a:solidFill>
                <a:srgbClr val="004C54"/>
              </a:solidFill>
              <a:effectLst/>
              <a:uLnTx/>
              <a:uFillTx/>
              <a:latin typeface="Arial"/>
              <a:ea typeface="微软雅黑"/>
              <a:cs typeface="+mn-cs"/>
            </a:endParaRPr>
          </a:p>
        </p:txBody>
      </p:sp>
      <p:pic>
        <p:nvPicPr>
          <p:cNvPr id="7" name="图片 6">
            <a:extLst>
              <a:ext uri="{FF2B5EF4-FFF2-40B4-BE49-F238E27FC236}">
                <a16:creationId xmlns:a16="http://schemas.microsoft.com/office/drawing/2014/main" id="{034A873E-3EB2-44AA-9843-9FCA3AD81888}"/>
              </a:ext>
            </a:extLst>
          </p:cNvPr>
          <p:cNvPicPr>
            <a:picLocks noChangeAspect="1"/>
          </p:cNvPicPr>
          <p:nvPr/>
        </p:nvPicPr>
        <p:blipFill>
          <a:blip r:embed="rId2"/>
          <a:stretch>
            <a:fillRect/>
          </a:stretch>
        </p:blipFill>
        <p:spPr>
          <a:xfrm>
            <a:off x="359167" y="908085"/>
            <a:ext cx="11473666" cy="5041829"/>
          </a:xfrm>
          <a:prstGeom prst="rect">
            <a:avLst/>
          </a:prstGeom>
        </p:spPr>
      </p:pic>
    </p:spTree>
    <p:extLst>
      <p:ext uri="{BB962C8B-B14F-4D97-AF65-F5344CB8AC3E}">
        <p14:creationId xmlns:p14="http://schemas.microsoft.com/office/powerpoint/2010/main" val="2022328959"/>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4885095" y="4099630"/>
            <a:ext cx="2421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solidFill>
                  <a:srgbClr val="004C54"/>
                </a:solidFill>
                <a:latin typeface="Arial"/>
                <a:ea typeface="微软雅黑"/>
              </a:rPr>
              <a:t>AlexNet</a:t>
            </a:r>
            <a:r>
              <a:rPr lang="zh-CN" altLang="en-US" dirty="0">
                <a:solidFill>
                  <a:srgbClr val="004C54"/>
                </a:solidFill>
                <a:latin typeface="Arial"/>
                <a:ea typeface="微软雅黑"/>
              </a:rPr>
              <a:t>前向传播逻辑</a:t>
            </a:r>
            <a:endParaRPr kumimoji="0" lang="zh-CN" altLang="en-US" sz="1800" b="0" i="0" u="none" strike="noStrike" kern="1200" cap="none" spc="0" normalizeH="0" baseline="0" noProof="0" dirty="0">
              <a:ln>
                <a:noFill/>
              </a:ln>
              <a:solidFill>
                <a:srgbClr val="004C54"/>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44846FF4-A068-466C-B4EA-4204E30B14A3}"/>
              </a:ext>
            </a:extLst>
          </p:cNvPr>
          <p:cNvPicPr>
            <a:picLocks noChangeAspect="1"/>
          </p:cNvPicPr>
          <p:nvPr/>
        </p:nvPicPr>
        <p:blipFill>
          <a:blip r:embed="rId2"/>
          <a:stretch>
            <a:fillRect/>
          </a:stretch>
        </p:blipFill>
        <p:spPr>
          <a:xfrm>
            <a:off x="139692" y="2907747"/>
            <a:ext cx="11912616" cy="1042506"/>
          </a:xfrm>
          <a:prstGeom prst="rect">
            <a:avLst/>
          </a:prstGeom>
        </p:spPr>
      </p:pic>
    </p:spTree>
    <p:extLst>
      <p:ext uri="{BB962C8B-B14F-4D97-AF65-F5344CB8AC3E}">
        <p14:creationId xmlns:p14="http://schemas.microsoft.com/office/powerpoint/2010/main" val="1826307809"/>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3892805" y="5157306"/>
            <a:ext cx="44063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4C54"/>
                </a:solidFill>
                <a:latin typeface="Arial"/>
                <a:ea typeface="微软雅黑"/>
              </a:rPr>
              <a:t>网络训练与预测</a:t>
            </a:r>
            <a:r>
              <a:rPr lang="en-US" altLang="zh-CN" dirty="0">
                <a:solidFill>
                  <a:srgbClr val="004C54"/>
                </a:solidFill>
                <a:latin typeface="Arial"/>
                <a:ea typeface="微软雅黑"/>
              </a:rPr>
              <a:t>——</a:t>
            </a:r>
            <a:r>
              <a:rPr lang="zh-CN" altLang="en-US" dirty="0">
                <a:solidFill>
                  <a:srgbClr val="004C54"/>
                </a:solidFill>
                <a:latin typeface="Arial"/>
                <a:ea typeface="微软雅黑"/>
              </a:rPr>
              <a:t>导入包并设置超参数</a:t>
            </a:r>
            <a:endParaRPr kumimoji="0" lang="zh-CN" altLang="en-US" sz="1800" b="0" i="0" u="none" strike="noStrike" kern="1200" cap="none" spc="0" normalizeH="0" baseline="0" noProof="0" dirty="0">
              <a:ln>
                <a:noFill/>
              </a:ln>
              <a:solidFill>
                <a:srgbClr val="004C54"/>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1CEE7498-6D61-4A9F-8711-ED41D44A3E58}"/>
              </a:ext>
            </a:extLst>
          </p:cNvPr>
          <p:cNvPicPr>
            <a:picLocks noChangeAspect="1"/>
          </p:cNvPicPr>
          <p:nvPr/>
        </p:nvPicPr>
        <p:blipFill>
          <a:blip r:embed="rId2"/>
          <a:stretch>
            <a:fillRect/>
          </a:stretch>
        </p:blipFill>
        <p:spPr>
          <a:xfrm>
            <a:off x="1554085" y="1874385"/>
            <a:ext cx="9083827" cy="3109229"/>
          </a:xfrm>
          <a:prstGeom prst="rect">
            <a:avLst/>
          </a:prstGeom>
        </p:spPr>
      </p:pic>
    </p:spTree>
    <p:extLst>
      <p:ext uri="{BB962C8B-B14F-4D97-AF65-F5344CB8AC3E}">
        <p14:creationId xmlns:p14="http://schemas.microsoft.com/office/powerpoint/2010/main" val="3804120097"/>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3892804" y="4803345"/>
            <a:ext cx="44063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4C54"/>
                </a:solidFill>
                <a:latin typeface="Arial"/>
                <a:ea typeface="微软雅黑"/>
              </a:rPr>
              <a:t>网络训练与预测</a:t>
            </a:r>
            <a:r>
              <a:rPr lang="en-US" altLang="zh-CN" dirty="0">
                <a:solidFill>
                  <a:srgbClr val="004C54"/>
                </a:solidFill>
                <a:latin typeface="Arial"/>
                <a:ea typeface="微软雅黑"/>
              </a:rPr>
              <a:t>——</a:t>
            </a:r>
            <a:r>
              <a:rPr lang="zh-CN" altLang="en-US" dirty="0">
                <a:solidFill>
                  <a:srgbClr val="004C54"/>
                </a:solidFill>
                <a:latin typeface="Arial"/>
                <a:ea typeface="微软雅黑"/>
              </a:rPr>
              <a:t>训练前的初始设置</a:t>
            </a:r>
            <a:endParaRPr kumimoji="0" lang="zh-CN" altLang="en-US" sz="1800" b="0" i="0" u="none" strike="noStrike" kern="1200" cap="none" spc="0" normalizeH="0" baseline="0" noProof="0" dirty="0">
              <a:ln>
                <a:noFill/>
              </a:ln>
              <a:solidFill>
                <a:srgbClr val="004C54"/>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C1806008-A4B2-4EFF-AB1F-73C6B173392F}"/>
              </a:ext>
            </a:extLst>
          </p:cNvPr>
          <p:cNvPicPr>
            <a:picLocks noChangeAspect="1"/>
          </p:cNvPicPr>
          <p:nvPr/>
        </p:nvPicPr>
        <p:blipFill>
          <a:blip r:embed="rId2"/>
          <a:stretch>
            <a:fillRect/>
          </a:stretch>
        </p:blipFill>
        <p:spPr>
          <a:xfrm>
            <a:off x="523772" y="2234080"/>
            <a:ext cx="11144454" cy="2389839"/>
          </a:xfrm>
          <a:prstGeom prst="rect">
            <a:avLst/>
          </a:prstGeom>
        </p:spPr>
      </p:pic>
    </p:spTree>
    <p:extLst>
      <p:ext uri="{BB962C8B-B14F-4D97-AF65-F5344CB8AC3E}">
        <p14:creationId xmlns:p14="http://schemas.microsoft.com/office/powerpoint/2010/main" val="1092563574"/>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3581014" y="5928668"/>
            <a:ext cx="50299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4C54"/>
                </a:solidFill>
                <a:latin typeface="Arial"/>
                <a:ea typeface="微软雅黑"/>
              </a:rPr>
              <a:t>网络训练与预测</a:t>
            </a:r>
            <a:r>
              <a:rPr lang="en-US" altLang="zh-CN" dirty="0">
                <a:solidFill>
                  <a:srgbClr val="004C54"/>
                </a:solidFill>
                <a:latin typeface="Arial"/>
                <a:ea typeface="微软雅黑"/>
              </a:rPr>
              <a:t>——</a:t>
            </a:r>
            <a:r>
              <a:rPr lang="zh-CN" altLang="en-US" dirty="0">
                <a:solidFill>
                  <a:srgbClr val="004C54"/>
                </a:solidFill>
                <a:latin typeface="Arial"/>
                <a:ea typeface="微软雅黑"/>
              </a:rPr>
              <a:t>利用训练集的数据进行训练</a:t>
            </a:r>
            <a:endParaRPr kumimoji="0" lang="zh-CN" altLang="en-US" sz="1800" b="0" i="0" u="none" strike="noStrike" kern="1200" cap="none" spc="0" normalizeH="0" baseline="0" noProof="0" dirty="0">
              <a:ln>
                <a:noFill/>
              </a:ln>
              <a:solidFill>
                <a:srgbClr val="004C54"/>
              </a:solidFill>
              <a:effectLst/>
              <a:uLnTx/>
              <a:uFillTx/>
              <a:latin typeface="Arial"/>
              <a:ea typeface="微软雅黑"/>
              <a:cs typeface="+mn-cs"/>
            </a:endParaRPr>
          </a:p>
        </p:txBody>
      </p:sp>
      <p:pic>
        <p:nvPicPr>
          <p:cNvPr id="7" name="图片 6">
            <a:extLst>
              <a:ext uri="{FF2B5EF4-FFF2-40B4-BE49-F238E27FC236}">
                <a16:creationId xmlns:a16="http://schemas.microsoft.com/office/drawing/2014/main" id="{7E322246-6B77-446D-B18C-4E3C348E1F39}"/>
              </a:ext>
            </a:extLst>
          </p:cNvPr>
          <p:cNvPicPr>
            <a:picLocks noChangeAspect="1"/>
          </p:cNvPicPr>
          <p:nvPr/>
        </p:nvPicPr>
        <p:blipFill>
          <a:blip r:embed="rId2"/>
          <a:stretch>
            <a:fillRect/>
          </a:stretch>
        </p:blipFill>
        <p:spPr>
          <a:xfrm>
            <a:off x="1505313" y="1087373"/>
            <a:ext cx="9181372" cy="4669941"/>
          </a:xfrm>
          <a:prstGeom prst="rect">
            <a:avLst/>
          </a:prstGeom>
        </p:spPr>
      </p:pic>
    </p:spTree>
    <p:extLst>
      <p:ext uri="{BB962C8B-B14F-4D97-AF65-F5344CB8AC3E}">
        <p14:creationId xmlns:p14="http://schemas.microsoft.com/office/powerpoint/2010/main" val="2260974219"/>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2304239" y="5605988"/>
            <a:ext cx="758351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4C54"/>
                </a:solidFill>
                <a:latin typeface="Arial"/>
                <a:ea typeface="微软雅黑"/>
              </a:rPr>
              <a:t>网络训练与预测</a:t>
            </a:r>
            <a:r>
              <a:rPr lang="en-US" altLang="zh-CN" dirty="0">
                <a:solidFill>
                  <a:srgbClr val="004C54"/>
                </a:solidFill>
                <a:latin typeface="Arial"/>
                <a:ea typeface="微软雅黑"/>
              </a:rPr>
              <a:t>——</a:t>
            </a:r>
            <a:r>
              <a:rPr lang="zh-CN" altLang="en-US" dirty="0">
                <a:solidFill>
                  <a:srgbClr val="004C54"/>
                </a:solidFill>
                <a:latin typeface="Arial"/>
                <a:ea typeface="微软雅黑"/>
              </a:rPr>
              <a:t>对测试集的数据进行预测</a:t>
            </a:r>
            <a:endParaRPr lang="en-US" altLang="zh-CN" dirty="0">
              <a:solidFill>
                <a:srgbClr val="004C54"/>
              </a:solidFill>
              <a:latin typeface="Arial"/>
              <a:ea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4C54"/>
                </a:solidFill>
                <a:effectLst/>
                <a:uLnTx/>
                <a:uFillTx/>
                <a:latin typeface="Arial"/>
                <a:ea typeface="微软雅黑"/>
                <a:cs typeface="+mn-cs"/>
              </a:rPr>
              <a:t>（注：该过程和对训练集的数据进行训练的过程一起循环进行</a:t>
            </a:r>
            <a:r>
              <a:rPr kumimoji="0" lang="en-US" altLang="zh-CN" sz="1800" b="0" i="0" u="none" strike="noStrike" kern="1200" cap="none" spc="0" normalizeH="0" baseline="0" noProof="0" dirty="0">
                <a:ln>
                  <a:noFill/>
                </a:ln>
                <a:solidFill>
                  <a:srgbClr val="004C54"/>
                </a:solidFill>
                <a:effectLst/>
                <a:uLnTx/>
                <a:uFillTx/>
                <a:latin typeface="Arial"/>
                <a:ea typeface="微软雅黑"/>
                <a:cs typeface="+mn-cs"/>
              </a:rPr>
              <a:t>EPOCHS</a:t>
            </a:r>
            <a:r>
              <a:rPr kumimoji="0" lang="zh-CN" altLang="en-US" sz="1800" b="0" i="0" u="none" strike="noStrike" kern="1200" cap="none" spc="0" normalizeH="0" baseline="0" noProof="0" dirty="0">
                <a:ln>
                  <a:noFill/>
                </a:ln>
                <a:solidFill>
                  <a:srgbClr val="004C54"/>
                </a:solidFill>
                <a:effectLst/>
                <a:uLnTx/>
                <a:uFillTx/>
                <a:latin typeface="Arial"/>
                <a:ea typeface="微软雅黑"/>
                <a:cs typeface="+mn-cs"/>
              </a:rPr>
              <a:t>次）</a:t>
            </a:r>
          </a:p>
        </p:txBody>
      </p:sp>
      <p:pic>
        <p:nvPicPr>
          <p:cNvPr id="9" name="图片 8">
            <a:extLst>
              <a:ext uri="{FF2B5EF4-FFF2-40B4-BE49-F238E27FC236}">
                <a16:creationId xmlns:a16="http://schemas.microsoft.com/office/drawing/2014/main" id="{E5F16F35-E88E-4633-9AB4-A588FEC7F823}"/>
              </a:ext>
            </a:extLst>
          </p:cNvPr>
          <p:cNvPicPr>
            <a:picLocks noChangeAspect="1"/>
          </p:cNvPicPr>
          <p:nvPr/>
        </p:nvPicPr>
        <p:blipFill>
          <a:blip r:embed="rId2"/>
          <a:stretch>
            <a:fillRect/>
          </a:stretch>
        </p:blipFill>
        <p:spPr>
          <a:xfrm>
            <a:off x="852984" y="1435435"/>
            <a:ext cx="10486029" cy="3987130"/>
          </a:xfrm>
          <a:prstGeom prst="rect">
            <a:avLst/>
          </a:prstGeom>
        </p:spPr>
      </p:pic>
    </p:spTree>
    <p:extLst>
      <p:ext uri="{BB962C8B-B14F-4D97-AF65-F5344CB8AC3E}">
        <p14:creationId xmlns:p14="http://schemas.microsoft.com/office/powerpoint/2010/main" val="1712807950"/>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2304238" y="5955785"/>
            <a:ext cx="75835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4C54"/>
                </a:solidFill>
                <a:latin typeface="Arial"/>
                <a:ea typeface="微软雅黑"/>
              </a:rPr>
              <a:t>网络训练与预测</a:t>
            </a:r>
            <a:r>
              <a:rPr lang="en-US" altLang="zh-CN" dirty="0">
                <a:solidFill>
                  <a:srgbClr val="004C54"/>
                </a:solidFill>
                <a:latin typeface="Arial"/>
                <a:ea typeface="微软雅黑"/>
              </a:rPr>
              <a:t>——</a:t>
            </a:r>
            <a:r>
              <a:rPr lang="zh-CN" altLang="en-US" dirty="0">
                <a:solidFill>
                  <a:srgbClr val="004C54"/>
                </a:solidFill>
                <a:latin typeface="Arial"/>
                <a:ea typeface="微软雅黑"/>
              </a:rPr>
              <a:t>绘制出训练过程中测试集的</a:t>
            </a:r>
            <a:r>
              <a:rPr lang="en-US" altLang="zh-CN" dirty="0">
                <a:solidFill>
                  <a:srgbClr val="004C54"/>
                </a:solidFill>
                <a:latin typeface="Arial"/>
                <a:ea typeface="微软雅黑"/>
              </a:rPr>
              <a:t>Loss</a:t>
            </a:r>
            <a:r>
              <a:rPr lang="zh-CN" altLang="en-US" dirty="0">
                <a:solidFill>
                  <a:srgbClr val="004C54"/>
                </a:solidFill>
                <a:latin typeface="Arial"/>
                <a:ea typeface="微软雅黑"/>
              </a:rPr>
              <a:t>和</a:t>
            </a:r>
            <a:r>
              <a:rPr lang="en-US" altLang="zh-CN" dirty="0">
                <a:solidFill>
                  <a:srgbClr val="004C54"/>
                </a:solidFill>
                <a:latin typeface="Arial"/>
                <a:ea typeface="微软雅黑"/>
              </a:rPr>
              <a:t>Acc</a:t>
            </a:r>
          </a:p>
        </p:txBody>
      </p:sp>
      <p:pic>
        <p:nvPicPr>
          <p:cNvPr id="3" name="图片 2">
            <a:extLst>
              <a:ext uri="{FF2B5EF4-FFF2-40B4-BE49-F238E27FC236}">
                <a16:creationId xmlns:a16="http://schemas.microsoft.com/office/drawing/2014/main" id="{8AAD1C93-04C0-45AF-8B15-8DF30878B808}"/>
              </a:ext>
            </a:extLst>
          </p:cNvPr>
          <p:cNvPicPr>
            <a:picLocks noChangeAspect="1"/>
          </p:cNvPicPr>
          <p:nvPr/>
        </p:nvPicPr>
        <p:blipFill>
          <a:blip r:embed="rId2"/>
          <a:stretch>
            <a:fillRect/>
          </a:stretch>
        </p:blipFill>
        <p:spPr>
          <a:xfrm>
            <a:off x="3050781" y="902215"/>
            <a:ext cx="6090432" cy="4877223"/>
          </a:xfrm>
          <a:prstGeom prst="rect">
            <a:avLst/>
          </a:prstGeom>
        </p:spPr>
      </p:pic>
    </p:spTree>
    <p:extLst>
      <p:ext uri="{BB962C8B-B14F-4D97-AF65-F5344CB8AC3E}">
        <p14:creationId xmlns:p14="http://schemas.microsoft.com/office/powerpoint/2010/main" val="2785485893"/>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2304241" y="5041385"/>
            <a:ext cx="75835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4C54"/>
                </a:solidFill>
                <a:latin typeface="Arial"/>
                <a:ea typeface="微软雅黑"/>
              </a:rPr>
              <a:t>主函数</a:t>
            </a:r>
            <a:endParaRPr lang="en-US" altLang="zh-CN" dirty="0">
              <a:solidFill>
                <a:srgbClr val="004C54"/>
              </a:solidFill>
              <a:latin typeface="Arial"/>
              <a:ea typeface="微软雅黑"/>
            </a:endParaRPr>
          </a:p>
        </p:txBody>
      </p:sp>
      <p:pic>
        <p:nvPicPr>
          <p:cNvPr id="5" name="图片 4">
            <a:extLst>
              <a:ext uri="{FF2B5EF4-FFF2-40B4-BE49-F238E27FC236}">
                <a16:creationId xmlns:a16="http://schemas.microsoft.com/office/drawing/2014/main" id="{8B972830-2A3E-466A-A460-A3F86C7BC3CC}"/>
              </a:ext>
            </a:extLst>
          </p:cNvPr>
          <p:cNvPicPr>
            <a:picLocks noChangeAspect="1"/>
          </p:cNvPicPr>
          <p:nvPr/>
        </p:nvPicPr>
        <p:blipFill>
          <a:blip r:embed="rId2"/>
          <a:stretch>
            <a:fillRect/>
          </a:stretch>
        </p:blipFill>
        <p:spPr>
          <a:xfrm>
            <a:off x="1012430" y="1959736"/>
            <a:ext cx="10181202" cy="2938527"/>
          </a:xfrm>
          <a:prstGeom prst="rect">
            <a:avLst/>
          </a:prstGeom>
        </p:spPr>
      </p:pic>
    </p:spTree>
    <p:extLst>
      <p:ext uri="{BB962C8B-B14F-4D97-AF65-F5344CB8AC3E}">
        <p14:creationId xmlns:p14="http://schemas.microsoft.com/office/powerpoint/2010/main" val="4135738725"/>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2304241" y="6029527"/>
            <a:ext cx="75835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4C54"/>
                </a:solidFill>
                <a:latin typeface="Arial"/>
                <a:ea typeface="微软雅黑"/>
              </a:rPr>
              <a:t>训练</a:t>
            </a:r>
            <a:r>
              <a:rPr lang="en-US" altLang="zh-CN" dirty="0" err="1">
                <a:solidFill>
                  <a:srgbClr val="004C54"/>
                </a:solidFill>
                <a:latin typeface="Arial"/>
                <a:ea typeface="微软雅黑"/>
              </a:rPr>
              <a:t>AlexNet</a:t>
            </a:r>
            <a:r>
              <a:rPr lang="zh-CN" altLang="en-US" dirty="0">
                <a:solidFill>
                  <a:srgbClr val="004C54"/>
                </a:solidFill>
                <a:latin typeface="Arial"/>
                <a:ea typeface="微软雅黑"/>
              </a:rPr>
              <a:t>网络，迭代</a:t>
            </a:r>
            <a:r>
              <a:rPr lang="en-US" altLang="zh-CN" dirty="0">
                <a:solidFill>
                  <a:srgbClr val="004C54"/>
                </a:solidFill>
                <a:latin typeface="Arial"/>
                <a:ea typeface="微软雅黑"/>
              </a:rPr>
              <a:t>25</a:t>
            </a:r>
            <a:r>
              <a:rPr lang="zh-CN" altLang="en-US" dirty="0">
                <a:solidFill>
                  <a:srgbClr val="004C54"/>
                </a:solidFill>
                <a:latin typeface="Arial"/>
                <a:ea typeface="微软雅黑"/>
              </a:rPr>
              <a:t>次</a:t>
            </a:r>
            <a:endParaRPr lang="en-US" altLang="zh-CN" dirty="0">
              <a:solidFill>
                <a:srgbClr val="004C54"/>
              </a:solidFill>
              <a:latin typeface="Arial"/>
              <a:ea typeface="微软雅黑"/>
            </a:endParaRPr>
          </a:p>
        </p:txBody>
      </p:sp>
      <p:pic>
        <p:nvPicPr>
          <p:cNvPr id="3" name="图片 2">
            <a:extLst>
              <a:ext uri="{FF2B5EF4-FFF2-40B4-BE49-F238E27FC236}">
                <a16:creationId xmlns:a16="http://schemas.microsoft.com/office/drawing/2014/main" id="{8D60E3D5-DC7A-421F-B104-48C04D05D830}"/>
              </a:ext>
            </a:extLst>
          </p:cNvPr>
          <p:cNvPicPr>
            <a:picLocks noChangeAspect="1"/>
          </p:cNvPicPr>
          <p:nvPr/>
        </p:nvPicPr>
        <p:blipFill>
          <a:blip r:embed="rId2"/>
          <a:stretch>
            <a:fillRect/>
          </a:stretch>
        </p:blipFill>
        <p:spPr>
          <a:xfrm>
            <a:off x="1480927" y="1342106"/>
            <a:ext cx="9230144" cy="4468755"/>
          </a:xfrm>
          <a:prstGeom prst="rect">
            <a:avLst/>
          </a:prstGeom>
        </p:spPr>
      </p:pic>
    </p:spTree>
    <p:extLst>
      <p:ext uri="{BB962C8B-B14F-4D97-AF65-F5344CB8AC3E}">
        <p14:creationId xmlns:p14="http://schemas.microsoft.com/office/powerpoint/2010/main" val="1878023014"/>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7"/>
          <p:cNvSpPr txBox="1"/>
          <p:nvPr/>
        </p:nvSpPr>
        <p:spPr>
          <a:xfrm>
            <a:off x="1012430" y="177483"/>
            <a:ext cx="3262432"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手写数字识别问题</a:t>
            </a:r>
          </a:p>
        </p:txBody>
      </p:sp>
      <p:sp>
        <p:nvSpPr>
          <p:cNvPr id="14339"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340" name="Line 9"/>
          <p:cNvSpPr/>
          <p:nvPr/>
        </p:nvSpPr>
        <p:spPr>
          <a:xfrm>
            <a:off x="2294629" y="1576365"/>
            <a:ext cx="8456484" cy="0"/>
          </a:xfrm>
          <a:prstGeom prst="line">
            <a:avLst/>
          </a:prstGeom>
          <a:ln w="13" cap="flat" cmpd="sng">
            <a:solidFill>
              <a:srgbClr val="2E2C2C"/>
            </a:solidFill>
            <a:prstDash val="solid"/>
            <a:round/>
            <a:headEnd type="none" w="med" len="med"/>
            <a:tailEnd type="none" w="med" len="med"/>
          </a:ln>
        </p:spPr>
      </p:sp>
      <p:sp>
        <p:nvSpPr>
          <p:cNvPr id="14341" name="TextBox 5"/>
          <p:cNvSpPr txBox="1"/>
          <p:nvPr/>
        </p:nvSpPr>
        <p:spPr>
          <a:xfrm>
            <a:off x="2329541" y="1116170"/>
            <a:ext cx="3792643" cy="431631"/>
          </a:xfrm>
          <a:prstGeom prst="rect">
            <a:avLst/>
          </a:prstGeom>
          <a:noFill/>
          <a:ln w="9525">
            <a:noFill/>
          </a:ln>
        </p:spPr>
        <p:txBody>
          <a:bodyPr anchor="t">
            <a:spAutoFit/>
          </a:bodyPr>
          <a:lstStyle/>
          <a:p>
            <a:pPr defTabSz="914034" fontAlgn="base">
              <a:spcBef>
                <a:spcPct val="0"/>
              </a:spcBef>
              <a:spcAft>
                <a:spcPct val="0"/>
              </a:spcAft>
            </a:pPr>
            <a:r>
              <a:rPr lang="zh-CN" altLang="en-US" sz="2199" b="1" dirty="0">
                <a:solidFill>
                  <a:srgbClr val="292929"/>
                </a:solidFill>
                <a:latin typeface="微软雅黑" panose="020B0503020204020204" pitchFamily="34" charset="-122"/>
                <a:ea typeface="微软雅黑" panose="020B0503020204020204" pitchFamily="34" charset="-122"/>
              </a:rPr>
              <a:t>定义</a:t>
            </a:r>
            <a:endParaRPr lang="en-US" altLang="zh-CN" sz="2199" b="1" dirty="0">
              <a:solidFill>
                <a:srgbClr val="292929"/>
              </a:solidFill>
              <a:latin typeface="微软雅黑" panose="020B0503020204020204" pitchFamily="34" charset="-122"/>
              <a:ea typeface="微软雅黑" panose="020B0503020204020204" pitchFamily="34" charset="-122"/>
            </a:endParaRPr>
          </a:p>
        </p:txBody>
      </p:sp>
      <p:sp>
        <p:nvSpPr>
          <p:cNvPr id="14342" name="TextBox 6"/>
          <p:cNvSpPr txBox="1"/>
          <p:nvPr/>
        </p:nvSpPr>
        <p:spPr>
          <a:xfrm>
            <a:off x="2321605" y="1627145"/>
            <a:ext cx="8429507" cy="369204"/>
          </a:xfrm>
          <a:prstGeom prst="rect">
            <a:avLst/>
          </a:prstGeom>
          <a:noFill/>
          <a:ln w="9525">
            <a:noFill/>
          </a:ln>
        </p:spPr>
        <p:txBody>
          <a:bodyPr anchor="t">
            <a:spAutoFit/>
          </a:bodyPr>
          <a:lstStyle/>
          <a:p>
            <a:pPr defTabSz="914034" fontAlgn="base">
              <a:spcBef>
                <a:spcPct val="0"/>
              </a:spcBef>
              <a:spcAft>
                <a:spcPct val="0"/>
              </a:spcAft>
            </a:pPr>
            <a:r>
              <a:rPr lang="zh-CN" altLang="en-US" sz="1799" dirty="0">
                <a:solidFill>
                  <a:srgbClr val="292929"/>
                </a:solidFill>
                <a:latin typeface="微软雅黑" panose="020B0503020204020204" pitchFamily="34" charset="-122"/>
                <a:ea typeface="微软雅黑" panose="020B0503020204020204" pitchFamily="34" charset="-122"/>
              </a:rPr>
              <a:t>要求机器“学会”识别由不同人以不同方式书写在二维平面上的数字</a:t>
            </a:r>
          </a:p>
        </p:txBody>
      </p:sp>
      <p:sp>
        <p:nvSpPr>
          <p:cNvPr id="14343" name="Freeform 8"/>
          <p:cNvSpPr/>
          <p:nvPr/>
        </p:nvSpPr>
        <p:spPr>
          <a:xfrm>
            <a:off x="1862997" y="1419264"/>
            <a:ext cx="269770" cy="312615"/>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344" name="Line 9"/>
          <p:cNvSpPr/>
          <p:nvPr/>
        </p:nvSpPr>
        <p:spPr>
          <a:xfrm>
            <a:off x="2307324" y="5160796"/>
            <a:ext cx="8456484" cy="0"/>
          </a:xfrm>
          <a:prstGeom prst="line">
            <a:avLst/>
          </a:prstGeom>
          <a:ln w="13" cap="flat" cmpd="sng">
            <a:solidFill>
              <a:srgbClr val="2E2C2C"/>
            </a:solidFill>
            <a:prstDash val="solid"/>
            <a:round/>
            <a:headEnd type="none" w="med" len="med"/>
            <a:tailEnd type="none" w="med" len="med"/>
          </a:ln>
        </p:spPr>
      </p:sp>
      <p:sp>
        <p:nvSpPr>
          <p:cNvPr id="14345" name="TextBox 9"/>
          <p:cNvSpPr txBox="1"/>
          <p:nvPr/>
        </p:nvSpPr>
        <p:spPr>
          <a:xfrm>
            <a:off x="2342236" y="4702187"/>
            <a:ext cx="3562545" cy="431631"/>
          </a:xfrm>
          <a:prstGeom prst="rect">
            <a:avLst/>
          </a:prstGeom>
          <a:noFill/>
          <a:ln w="9525">
            <a:noFill/>
          </a:ln>
        </p:spPr>
        <p:txBody>
          <a:bodyPr anchor="t">
            <a:spAutoFit/>
          </a:bodyPr>
          <a:lstStyle/>
          <a:p>
            <a:pPr defTabSz="914034" fontAlgn="base">
              <a:spcBef>
                <a:spcPct val="0"/>
              </a:spcBef>
              <a:spcAft>
                <a:spcPct val="0"/>
              </a:spcAft>
            </a:pPr>
            <a:r>
              <a:rPr lang="zh-CN" altLang="en-US" sz="2199" b="1" dirty="0">
                <a:solidFill>
                  <a:srgbClr val="292929"/>
                </a:solidFill>
                <a:latin typeface="微软雅黑" panose="020B0503020204020204" pitchFamily="34" charset="-122"/>
                <a:ea typeface="微软雅黑" panose="020B0503020204020204" pitchFamily="34" charset="-122"/>
              </a:rPr>
              <a:t>实现要求</a:t>
            </a:r>
            <a:endParaRPr lang="en-US" altLang="zh-CN" sz="2199" b="1" dirty="0">
              <a:solidFill>
                <a:srgbClr val="292929"/>
              </a:solidFill>
              <a:latin typeface="微软雅黑" panose="020B0503020204020204" pitchFamily="34" charset="-122"/>
              <a:ea typeface="微软雅黑" panose="020B0503020204020204" pitchFamily="34" charset="-122"/>
            </a:endParaRPr>
          </a:p>
        </p:txBody>
      </p:sp>
      <p:sp>
        <p:nvSpPr>
          <p:cNvPr id="14346" name="TextBox 10"/>
          <p:cNvSpPr txBox="1"/>
          <p:nvPr/>
        </p:nvSpPr>
        <p:spPr>
          <a:xfrm>
            <a:off x="2334300" y="5213163"/>
            <a:ext cx="8429507" cy="369204"/>
          </a:xfrm>
          <a:prstGeom prst="rect">
            <a:avLst/>
          </a:prstGeom>
          <a:noFill/>
          <a:ln w="9525">
            <a:noFill/>
          </a:ln>
        </p:spPr>
        <p:txBody>
          <a:bodyPr anchor="t">
            <a:spAutoFit/>
          </a:bodyPr>
          <a:lstStyle/>
          <a:p>
            <a:pPr defTabSz="914034" fontAlgn="base">
              <a:spcBef>
                <a:spcPct val="0"/>
              </a:spcBef>
              <a:spcAft>
                <a:spcPct val="0"/>
              </a:spcAft>
            </a:pPr>
            <a:r>
              <a:rPr lang="zh-CN" altLang="en-US" sz="1799" dirty="0">
                <a:solidFill>
                  <a:srgbClr val="292929"/>
                </a:solidFill>
                <a:latin typeface="微软雅黑" panose="020B0503020204020204" pitchFamily="34" charset="-122"/>
                <a:ea typeface="微软雅黑" panose="020B0503020204020204" pitchFamily="34" charset="-122"/>
              </a:rPr>
              <a:t>该问题属于分类问题，要求高准确度以及良好的可扩展性</a:t>
            </a:r>
          </a:p>
        </p:txBody>
      </p:sp>
      <p:sp>
        <p:nvSpPr>
          <p:cNvPr id="14347" name="Freeform 8"/>
          <p:cNvSpPr/>
          <p:nvPr/>
        </p:nvSpPr>
        <p:spPr>
          <a:xfrm>
            <a:off x="1875692" y="5005282"/>
            <a:ext cx="269770" cy="312615"/>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348" name="Line 9"/>
          <p:cNvSpPr/>
          <p:nvPr/>
        </p:nvSpPr>
        <p:spPr>
          <a:xfrm>
            <a:off x="2323192" y="3761168"/>
            <a:ext cx="7196501" cy="0"/>
          </a:xfrm>
          <a:prstGeom prst="line">
            <a:avLst/>
          </a:prstGeom>
          <a:ln w="13" cap="flat" cmpd="sng">
            <a:solidFill>
              <a:srgbClr val="2E2C2C"/>
            </a:solidFill>
            <a:prstDash val="solid"/>
            <a:round/>
            <a:headEnd type="none" w="med" len="med"/>
            <a:tailEnd type="none" w="med" len="med"/>
          </a:ln>
        </p:spPr>
      </p:sp>
      <p:sp>
        <p:nvSpPr>
          <p:cNvPr id="14349" name="TextBox 14"/>
          <p:cNvSpPr txBox="1"/>
          <p:nvPr/>
        </p:nvSpPr>
        <p:spPr>
          <a:xfrm>
            <a:off x="2307323" y="3302560"/>
            <a:ext cx="3679975" cy="430045"/>
          </a:xfrm>
          <a:prstGeom prst="rect">
            <a:avLst/>
          </a:prstGeom>
          <a:noFill/>
          <a:ln w="9525">
            <a:noFill/>
          </a:ln>
        </p:spPr>
        <p:txBody>
          <a:bodyPr anchor="t">
            <a:spAutoFit/>
          </a:bodyPr>
          <a:lstStyle/>
          <a:p>
            <a:pPr defTabSz="914034" fontAlgn="base">
              <a:spcBef>
                <a:spcPct val="0"/>
              </a:spcBef>
              <a:spcAft>
                <a:spcPct val="0"/>
              </a:spcAft>
            </a:pPr>
            <a:r>
              <a:rPr lang="zh-CN" altLang="en-US" sz="2199" b="1" dirty="0">
                <a:solidFill>
                  <a:srgbClr val="292929"/>
                </a:solidFill>
                <a:latin typeface="微软雅黑" panose="020B0503020204020204" pitchFamily="34" charset="-122"/>
                <a:ea typeface="微软雅黑" panose="020B0503020204020204" pitchFamily="34" charset="-122"/>
              </a:rPr>
              <a:t>应用</a:t>
            </a:r>
            <a:endParaRPr lang="en-US" altLang="zh-CN" sz="2199" b="1" dirty="0">
              <a:solidFill>
                <a:srgbClr val="292929"/>
              </a:solidFill>
              <a:latin typeface="微软雅黑" panose="020B0503020204020204" pitchFamily="34" charset="-122"/>
              <a:ea typeface="微软雅黑" panose="020B0503020204020204" pitchFamily="34" charset="-122"/>
            </a:endParaRPr>
          </a:p>
        </p:txBody>
      </p:sp>
      <p:sp>
        <p:nvSpPr>
          <p:cNvPr id="14350" name="TextBox 15"/>
          <p:cNvSpPr txBox="1"/>
          <p:nvPr/>
        </p:nvSpPr>
        <p:spPr>
          <a:xfrm>
            <a:off x="2299389" y="3811948"/>
            <a:ext cx="7220305" cy="369204"/>
          </a:xfrm>
          <a:prstGeom prst="rect">
            <a:avLst/>
          </a:prstGeom>
          <a:noFill/>
          <a:ln w="9525">
            <a:noFill/>
          </a:ln>
        </p:spPr>
        <p:txBody>
          <a:bodyPr anchor="t">
            <a:spAutoFit/>
          </a:bodyPr>
          <a:lstStyle/>
          <a:p>
            <a:pPr defTabSz="914034" fontAlgn="base">
              <a:spcBef>
                <a:spcPct val="0"/>
              </a:spcBef>
              <a:spcAft>
                <a:spcPct val="0"/>
              </a:spcAft>
            </a:pPr>
            <a:r>
              <a:rPr lang="zh-CN" altLang="en-US" sz="1799" dirty="0">
                <a:solidFill>
                  <a:srgbClr val="292929"/>
                </a:solidFill>
                <a:latin typeface="微软雅黑" panose="020B0503020204020204" pitchFamily="34" charset="-122"/>
                <a:ea typeface="微软雅黑" panose="020B0503020204020204" pitchFamily="34" charset="-122"/>
              </a:rPr>
              <a:t>证件识别、文档识别与自动作业等</a:t>
            </a:r>
          </a:p>
        </p:txBody>
      </p:sp>
      <p:sp>
        <p:nvSpPr>
          <p:cNvPr id="14351" name="Freeform 8"/>
          <p:cNvSpPr/>
          <p:nvPr/>
        </p:nvSpPr>
        <p:spPr>
          <a:xfrm>
            <a:off x="1834433" y="3604067"/>
            <a:ext cx="271356" cy="312616"/>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352" name="Oval 6"/>
          <p:cNvSpPr/>
          <p:nvPr/>
        </p:nvSpPr>
        <p:spPr>
          <a:xfrm>
            <a:off x="639512" y="1038413"/>
            <a:ext cx="1075905" cy="1075905"/>
          </a:xfrm>
          <a:prstGeom prst="ellipse">
            <a:avLst/>
          </a:prstGeom>
          <a:solidFill>
            <a:srgbClr val="DFDFE1"/>
          </a:solidFill>
          <a:ln w="9525">
            <a:noFill/>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14353" name="Oval 7"/>
          <p:cNvSpPr/>
          <p:nvPr/>
        </p:nvSpPr>
        <p:spPr>
          <a:xfrm>
            <a:off x="729965" y="1128865"/>
            <a:ext cx="896587" cy="895000"/>
          </a:xfrm>
          <a:prstGeom prst="ellipse">
            <a:avLst/>
          </a:prstGeom>
          <a:solidFill>
            <a:srgbClr val="113E6A"/>
          </a:solidFill>
          <a:ln w="9525">
            <a:noFill/>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14354" name="TextBox 19"/>
          <p:cNvSpPr txBox="1"/>
          <p:nvPr/>
        </p:nvSpPr>
        <p:spPr>
          <a:xfrm>
            <a:off x="729965" y="1252641"/>
            <a:ext cx="901348" cy="645861"/>
          </a:xfrm>
          <a:prstGeom prst="rect">
            <a:avLst/>
          </a:prstGeom>
          <a:noFill/>
          <a:ln w="9525">
            <a:noFill/>
          </a:ln>
        </p:spPr>
        <p:txBody>
          <a:bodyPr anchor="t">
            <a:spAutoFit/>
          </a:bodyPr>
          <a:lstStyle/>
          <a:p>
            <a:pPr algn="ctr" defTabSz="914034" fontAlgn="base">
              <a:spcBef>
                <a:spcPct val="0"/>
              </a:spcBef>
              <a:spcAft>
                <a:spcPct val="0"/>
              </a:spcAft>
            </a:pPr>
            <a:r>
              <a:rPr lang="en-US" altLang="zh-CN" sz="3599" b="1" dirty="0">
                <a:solidFill>
                  <a:srgbClr val="FFFFFF"/>
                </a:solidFill>
                <a:latin typeface="微软雅黑" panose="020B0503020204020204" pitchFamily="34" charset="-122"/>
                <a:ea typeface="微软雅黑" panose="020B0503020204020204" pitchFamily="34" charset="-122"/>
              </a:rPr>
              <a:t>01</a:t>
            </a:r>
          </a:p>
        </p:txBody>
      </p:sp>
      <p:sp>
        <p:nvSpPr>
          <p:cNvPr id="14355" name="Oval 6"/>
          <p:cNvSpPr/>
          <p:nvPr/>
        </p:nvSpPr>
        <p:spPr>
          <a:xfrm>
            <a:off x="652207" y="4622844"/>
            <a:ext cx="1075905" cy="1075905"/>
          </a:xfrm>
          <a:prstGeom prst="ellipse">
            <a:avLst/>
          </a:prstGeom>
          <a:solidFill>
            <a:srgbClr val="DFDFE1"/>
          </a:solidFill>
          <a:ln w="9525">
            <a:noFill/>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14356" name="Oval 7"/>
          <p:cNvSpPr/>
          <p:nvPr/>
        </p:nvSpPr>
        <p:spPr>
          <a:xfrm>
            <a:off x="742660" y="4713296"/>
            <a:ext cx="896587" cy="895000"/>
          </a:xfrm>
          <a:prstGeom prst="ellipse">
            <a:avLst/>
          </a:prstGeom>
          <a:solidFill>
            <a:srgbClr val="113E6A"/>
          </a:solidFill>
          <a:ln w="9525">
            <a:noFill/>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14357" name="Oval 6"/>
          <p:cNvSpPr/>
          <p:nvPr/>
        </p:nvSpPr>
        <p:spPr>
          <a:xfrm>
            <a:off x="647447" y="3223216"/>
            <a:ext cx="1075905" cy="1075905"/>
          </a:xfrm>
          <a:prstGeom prst="ellipse">
            <a:avLst/>
          </a:prstGeom>
          <a:solidFill>
            <a:srgbClr val="DFDFE1"/>
          </a:solidFill>
          <a:ln w="9525">
            <a:noFill/>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14358" name="Oval 7"/>
          <p:cNvSpPr/>
          <p:nvPr/>
        </p:nvSpPr>
        <p:spPr>
          <a:xfrm>
            <a:off x="737899" y="3313668"/>
            <a:ext cx="895000" cy="895000"/>
          </a:xfrm>
          <a:prstGeom prst="ellipse">
            <a:avLst/>
          </a:prstGeom>
          <a:solidFill>
            <a:srgbClr val="113E6A"/>
          </a:solidFill>
          <a:ln w="9525">
            <a:noFill/>
          </a:ln>
        </p:spPr>
        <p:txBody>
          <a:bodyPr anchor="t"/>
          <a:lstStyle/>
          <a:p>
            <a:pPr defTabSz="914034" fontAlgn="base">
              <a:spcBef>
                <a:spcPct val="0"/>
              </a:spcBef>
              <a:spcAft>
                <a:spcPct val="0"/>
              </a:spcAft>
            </a:pPr>
            <a:endParaRPr lang="zh-CN" altLang="en-US" sz="1799" dirty="0">
              <a:solidFill>
                <a:srgbClr val="004C54"/>
              </a:solidFill>
              <a:latin typeface="Arial" panose="020B0604020202020204" pitchFamily="34" charset="0"/>
              <a:ea typeface="宋体" panose="02010600030101010101" pitchFamily="2" charset="-122"/>
            </a:endParaRPr>
          </a:p>
        </p:txBody>
      </p:sp>
      <p:sp>
        <p:nvSpPr>
          <p:cNvPr id="14359" name="TextBox 24"/>
          <p:cNvSpPr txBox="1"/>
          <p:nvPr/>
        </p:nvSpPr>
        <p:spPr>
          <a:xfrm>
            <a:off x="729965" y="3470769"/>
            <a:ext cx="901348" cy="645861"/>
          </a:xfrm>
          <a:prstGeom prst="rect">
            <a:avLst/>
          </a:prstGeom>
          <a:noFill/>
          <a:ln w="9525">
            <a:noFill/>
          </a:ln>
        </p:spPr>
        <p:txBody>
          <a:bodyPr anchor="t">
            <a:spAutoFit/>
          </a:bodyPr>
          <a:lstStyle/>
          <a:p>
            <a:pPr algn="ctr" defTabSz="914034" fontAlgn="base">
              <a:spcBef>
                <a:spcPct val="0"/>
              </a:spcBef>
              <a:spcAft>
                <a:spcPct val="0"/>
              </a:spcAft>
            </a:pPr>
            <a:r>
              <a:rPr lang="en-US" altLang="zh-CN" sz="3599" b="1" dirty="0">
                <a:solidFill>
                  <a:srgbClr val="FFFFFF"/>
                </a:solidFill>
                <a:latin typeface="微软雅黑" panose="020B0503020204020204" pitchFamily="34" charset="-122"/>
                <a:ea typeface="微软雅黑" panose="020B0503020204020204" pitchFamily="34" charset="-122"/>
              </a:rPr>
              <a:t>02</a:t>
            </a:r>
          </a:p>
        </p:txBody>
      </p:sp>
      <p:sp>
        <p:nvSpPr>
          <p:cNvPr id="14360" name="TextBox 25"/>
          <p:cNvSpPr txBox="1"/>
          <p:nvPr/>
        </p:nvSpPr>
        <p:spPr>
          <a:xfrm>
            <a:off x="729965" y="4845007"/>
            <a:ext cx="901348" cy="645861"/>
          </a:xfrm>
          <a:prstGeom prst="rect">
            <a:avLst/>
          </a:prstGeom>
          <a:noFill/>
          <a:ln w="9525">
            <a:noFill/>
          </a:ln>
        </p:spPr>
        <p:txBody>
          <a:bodyPr anchor="t">
            <a:spAutoFit/>
          </a:bodyPr>
          <a:lstStyle/>
          <a:p>
            <a:pPr algn="ctr" defTabSz="914034" fontAlgn="base">
              <a:spcBef>
                <a:spcPct val="0"/>
              </a:spcBef>
              <a:spcAft>
                <a:spcPct val="0"/>
              </a:spcAft>
            </a:pPr>
            <a:r>
              <a:rPr lang="en-US" altLang="zh-CN" sz="3599" b="1" dirty="0">
                <a:solidFill>
                  <a:srgbClr val="FFFFFF"/>
                </a:solidFill>
                <a:latin typeface="微软雅黑" panose="020B0503020204020204" pitchFamily="34" charset="-122"/>
                <a:ea typeface="微软雅黑" panose="020B0503020204020204" pitchFamily="34" charset="-122"/>
              </a:rPr>
              <a:t>03</a:t>
            </a:r>
          </a:p>
        </p:txBody>
      </p:sp>
      <p:pic>
        <p:nvPicPr>
          <p:cNvPr id="3" name="图片 2">
            <a:extLst>
              <a:ext uri="{FF2B5EF4-FFF2-40B4-BE49-F238E27FC236}">
                <a16:creationId xmlns:a16="http://schemas.microsoft.com/office/drawing/2014/main" id="{0D8FA7CE-FD9A-4D2C-B3FD-7E2A9A3EA247}"/>
              </a:ext>
            </a:extLst>
          </p:cNvPr>
          <p:cNvPicPr>
            <a:picLocks noChangeAspect="1"/>
          </p:cNvPicPr>
          <p:nvPr/>
        </p:nvPicPr>
        <p:blipFill>
          <a:blip r:embed="rId2"/>
          <a:stretch>
            <a:fillRect/>
          </a:stretch>
        </p:blipFill>
        <p:spPr>
          <a:xfrm>
            <a:off x="5384610" y="2027706"/>
            <a:ext cx="2097206" cy="1359526"/>
          </a:xfrm>
          <a:prstGeom prst="rect">
            <a:avLst/>
          </a:prstGeom>
        </p:spPr>
      </p:pic>
      <p:sp>
        <p:nvSpPr>
          <p:cNvPr id="4" name="文本框 3">
            <a:extLst>
              <a:ext uri="{FF2B5EF4-FFF2-40B4-BE49-F238E27FC236}">
                <a16:creationId xmlns:a16="http://schemas.microsoft.com/office/drawing/2014/main" id="{6309FD0A-66AB-419B-A190-8086CD009E7A}"/>
              </a:ext>
            </a:extLst>
          </p:cNvPr>
          <p:cNvSpPr txBox="1"/>
          <p:nvPr/>
        </p:nvSpPr>
        <p:spPr>
          <a:xfrm>
            <a:off x="3825924" y="5854381"/>
            <a:ext cx="4592519" cy="523220"/>
          </a:xfrm>
          <a:prstGeom prst="rect">
            <a:avLst/>
          </a:prstGeom>
          <a:noFill/>
        </p:spPr>
        <p:txBody>
          <a:bodyPr wrap="square" rtlCol="0">
            <a:spAutoFit/>
          </a:bodyPr>
          <a:lstStyle/>
          <a:p>
            <a:r>
              <a:rPr lang="zh-CN" altLang="en-US" sz="2800" dirty="0"/>
              <a:t>如何去构建一个理想的模型？</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p:cTn id="7" dur="300" fill="hold"/>
                                        <p:tgtEl>
                                          <p:spTgt spid="14339"/>
                                        </p:tgtEl>
                                        <p:attrNameLst>
                                          <p:attrName>ppt_w</p:attrName>
                                        </p:attrNameLst>
                                      </p:cBhvr>
                                      <p:tavLst>
                                        <p:tav tm="0">
                                          <p:val>
                                            <p:fltVal val="0"/>
                                          </p:val>
                                        </p:tav>
                                        <p:tav tm="100000">
                                          <p:val>
                                            <p:strVal val="#ppt_w"/>
                                          </p:val>
                                        </p:tav>
                                      </p:tavLst>
                                    </p:anim>
                                    <p:anim calcmode="lin" valueType="num">
                                      <p:cBhvr>
                                        <p:cTn id="8" dur="300" fill="hold"/>
                                        <p:tgtEl>
                                          <p:spTgt spid="14339"/>
                                        </p:tgtEl>
                                        <p:attrNameLst>
                                          <p:attrName>ppt_h</p:attrName>
                                        </p:attrNameLst>
                                      </p:cBhvr>
                                      <p:tavLst>
                                        <p:tav tm="0">
                                          <p:val>
                                            <p:fltVal val="0"/>
                                          </p:val>
                                        </p:tav>
                                        <p:tav tm="100000">
                                          <p:val>
                                            <p:strVal val="#ppt_h"/>
                                          </p:val>
                                        </p:tav>
                                      </p:tavLst>
                                    </p:anim>
                                    <p:anim calcmode="lin" valueType="num">
                                      <p:cBhvr>
                                        <p:cTn id="9" dur="300" fill="hold"/>
                                        <p:tgtEl>
                                          <p:spTgt spid="14339"/>
                                        </p:tgtEl>
                                        <p:attrNameLst>
                                          <p:attrName>style.rotation</p:attrName>
                                        </p:attrNameLst>
                                      </p:cBhvr>
                                      <p:tavLst>
                                        <p:tav tm="0">
                                          <p:val>
                                            <p:fltVal val="90"/>
                                          </p:val>
                                        </p:tav>
                                        <p:tav tm="100000">
                                          <p:val>
                                            <p:fltVal val="0"/>
                                          </p:val>
                                        </p:tav>
                                      </p:tavLst>
                                    </p:anim>
                                    <p:animEffect transition="in" filter="fade">
                                      <p:cBhvr>
                                        <p:cTn id="10" dur="300"/>
                                        <p:tgtEl>
                                          <p:spTgt spid="14339"/>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4338"/>
                                        </p:tgtEl>
                                        <p:attrNameLst>
                                          <p:attrName>style.visibility</p:attrName>
                                        </p:attrNameLst>
                                      </p:cBhvr>
                                      <p:to>
                                        <p:strVal val="visible"/>
                                      </p:to>
                                    </p:set>
                                    <p:anim calcmode="lin" valueType="num">
                                      <p:cBhvr>
                                        <p:cTn id="14"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14338"/>
                                        </p:tgtEl>
                                        <p:attrNameLst>
                                          <p:attrName>ppt_y</p:attrName>
                                        </p:attrNameLst>
                                      </p:cBhvr>
                                      <p:tavLst>
                                        <p:tav tm="0">
                                          <p:val>
                                            <p:strVal val="#ppt_y"/>
                                          </p:val>
                                        </p:tav>
                                        <p:tav tm="100000">
                                          <p:val>
                                            <p:strVal val="#ppt_y"/>
                                          </p:val>
                                        </p:tav>
                                      </p:tavLst>
                                    </p:anim>
                                    <p:anim calcmode="lin" valueType="num">
                                      <p:cBhvr>
                                        <p:cTn id="16"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14338"/>
                                        </p:tgtEl>
                                      </p:cBhvr>
                                    </p:animEffect>
                                  </p:childTnLst>
                                </p:cTn>
                              </p:par>
                            </p:childTnLst>
                          </p:cTn>
                        </p:par>
                        <p:par>
                          <p:cTn id="19" fill="hold">
                            <p:stCondLst>
                              <p:cond delay="980"/>
                            </p:stCondLst>
                            <p:childTnLst>
                              <p:par>
                                <p:cTn id="20" presetID="2" presetClass="entr" presetSubtype="6" fill="hold" grpId="0" nodeType="afterEffect">
                                  <p:stCondLst>
                                    <p:cond delay="0"/>
                                  </p:stCondLst>
                                  <p:childTnLst>
                                    <p:set>
                                      <p:cBhvr>
                                        <p:cTn id="21" dur="1" fill="hold">
                                          <p:stCondLst>
                                            <p:cond delay="0"/>
                                          </p:stCondLst>
                                        </p:cTn>
                                        <p:tgtEl>
                                          <p:spTgt spid="14352"/>
                                        </p:tgtEl>
                                        <p:attrNameLst>
                                          <p:attrName>style.visibility</p:attrName>
                                        </p:attrNameLst>
                                      </p:cBhvr>
                                      <p:to>
                                        <p:strVal val="visible"/>
                                      </p:to>
                                    </p:set>
                                    <p:anim calcmode="lin" valueType="num">
                                      <p:cBhvr additive="base">
                                        <p:cTn id="22" dur="500" fill="hold"/>
                                        <p:tgtEl>
                                          <p:spTgt spid="14352"/>
                                        </p:tgtEl>
                                        <p:attrNameLst>
                                          <p:attrName>ppt_x</p:attrName>
                                        </p:attrNameLst>
                                      </p:cBhvr>
                                      <p:tavLst>
                                        <p:tav tm="0">
                                          <p:val>
                                            <p:strVal val="1+#ppt_w/2"/>
                                          </p:val>
                                        </p:tav>
                                        <p:tav tm="100000">
                                          <p:val>
                                            <p:strVal val="#ppt_x"/>
                                          </p:val>
                                        </p:tav>
                                      </p:tavLst>
                                    </p:anim>
                                    <p:anim calcmode="lin" valueType="num">
                                      <p:cBhvr additive="base">
                                        <p:cTn id="23" dur="500" fill="hold"/>
                                        <p:tgtEl>
                                          <p:spTgt spid="14352"/>
                                        </p:tgtEl>
                                        <p:attrNameLst>
                                          <p:attrName>ppt_y</p:attrName>
                                        </p:attrNameLst>
                                      </p:cBhvr>
                                      <p:tavLst>
                                        <p:tav tm="0">
                                          <p:val>
                                            <p:strVal val="1+#ppt_h/2"/>
                                          </p:val>
                                        </p:tav>
                                        <p:tav tm="100000">
                                          <p:val>
                                            <p:strVal val="#ppt_y"/>
                                          </p:val>
                                        </p:tav>
                                      </p:tavLst>
                                    </p:anim>
                                  </p:childTnLst>
                                </p:cTn>
                              </p:par>
                              <p:par>
                                <p:cTn id="24" presetID="2" presetClass="entr" presetSubtype="6" fill="hold" grpId="0" nodeType="withEffect">
                                  <p:stCondLst>
                                    <p:cond delay="0"/>
                                  </p:stCondLst>
                                  <p:childTnLst>
                                    <p:set>
                                      <p:cBhvr>
                                        <p:cTn id="25" dur="1" fill="hold">
                                          <p:stCondLst>
                                            <p:cond delay="0"/>
                                          </p:stCondLst>
                                        </p:cTn>
                                        <p:tgtEl>
                                          <p:spTgt spid="14353"/>
                                        </p:tgtEl>
                                        <p:attrNameLst>
                                          <p:attrName>style.visibility</p:attrName>
                                        </p:attrNameLst>
                                      </p:cBhvr>
                                      <p:to>
                                        <p:strVal val="visible"/>
                                      </p:to>
                                    </p:set>
                                    <p:anim calcmode="lin" valueType="num">
                                      <p:cBhvr additive="base">
                                        <p:cTn id="26" dur="500" fill="hold"/>
                                        <p:tgtEl>
                                          <p:spTgt spid="14353"/>
                                        </p:tgtEl>
                                        <p:attrNameLst>
                                          <p:attrName>ppt_x</p:attrName>
                                        </p:attrNameLst>
                                      </p:cBhvr>
                                      <p:tavLst>
                                        <p:tav tm="0">
                                          <p:val>
                                            <p:strVal val="1+#ppt_w/2"/>
                                          </p:val>
                                        </p:tav>
                                        <p:tav tm="100000">
                                          <p:val>
                                            <p:strVal val="#ppt_x"/>
                                          </p:val>
                                        </p:tav>
                                      </p:tavLst>
                                    </p:anim>
                                    <p:anim calcmode="lin" valueType="num">
                                      <p:cBhvr additive="base">
                                        <p:cTn id="27" dur="500" fill="hold"/>
                                        <p:tgtEl>
                                          <p:spTgt spid="14353"/>
                                        </p:tgtEl>
                                        <p:attrNameLst>
                                          <p:attrName>ppt_y</p:attrName>
                                        </p:attrNameLst>
                                      </p:cBhvr>
                                      <p:tavLst>
                                        <p:tav tm="0">
                                          <p:val>
                                            <p:strVal val="1+#ppt_h/2"/>
                                          </p:val>
                                        </p:tav>
                                        <p:tav tm="100000">
                                          <p:val>
                                            <p:strVal val="#ppt_y"/>
                                          </p:val>
                                        </p:tav>
                                      </p:tavLst>
                                    </p:anim>
                                  </p:childTnLst>
                                </p:cTn>
                              </p:par>
                              <p:par>
                                <p:cTn id="28" presetID="2" presetClass="entr" presetSubtype="6" fill="hold" grpId="0" nodeType="withEffect">
                                  <p:stCondLst>
                                    <p:cond delay="0"/>
                                  </p:stCondLst>
                                  <p:childTnLst>
                                    <p:set>
                                      <p:cBhvr>
                                        <p:cTn id="29" dur="1" fill="hold">
                                          <p:stCondLst>
                                            <p:cond delay="0"/>
                                          </p:stCondLst>
                                        </p:cTn>
                                        <p:tgtEl>
                                          <p:spTgt spid="14354"/>
                                        </p:tgtEl>
                                        <p:attrNameLst>
                                          <p:attrName>style.visibility</p:attrName>
                                        </p:attrNameLst>
                                      </p:cBhvr>
                                      <p:to>
                                        <p:strVal val="visible"/>
                                      </p:to>
                                    </p:set>
                                    <p:anim calcmode="lin" valueType="num">
                                      <p:cBhvr additive="base">
                                        <p:cTn id="30" dur="500" fill="hold"/>
                                        <p:tgtEl>
                                          <p:spTgt spid="14354"/>
                                        </p:tgtEl>
                                        <p:attrNameLst>
                                          <p:attrName>ppt_x</p:attrName>
                                        </p:attrNameLst>
                                      </p:cBhvr>
                                      <p:tavLst>
                                        <p:tav tm="0">
                                          <p:val>
                                            <p:strVal val="1+#ppt_w/2"/>
                                          </p:val>
                                        </p:tav>
                                        <p:tav tm="100000">
                                          <p:val>
                                            <p:strVal val="#ppt_x"/>
                                          </p:val>
                                        </p:tav>
                                      </p:tavLst>
                                    </p:anim>
                                    <p:anim calcmode="lin" valueType="num">
                                      <p:cBhvr additive="base">
                                        <p:cTn id="31" dur="500" fill="hold"/>
                                        <p:tgtEl>
                                          <p:spTgt spid="14354"/>
                                        </p:tgtEl>
                                        <p:attrNameLst>
                                          <p:attrName>ppt_y</p:attrName>
                                        </p:attrNameLst>
                                      </p:cBhvr>
                                      <p:tavLst>
                                        <p:tav tm="0">
                                          <p:val>
                                            <p:strVal val="1+#ppt_h/2"/>
                                          </p:val>
                                        </p:tav>
                                        <p:tav tm="100000">
                                          <p:val>
                                            <p:strVal val="#ppt_y"/>
                                          </p:val>
                                        </p:tav>
                                      </p:tavLst>
                                    </p:anim>
                                  </p:childTnLst>
                                </p:cTn>
                              </p:par>
                            </p:childTnLst>
                          </p:cTn>
                        </p:par>
                        <p:par>
                          <p:cTn id="32" fill="hold">
                            <p:stCondLst>
                              <p:cond delay="1480"/>
                            </p:stCondLst>
                            <p:childTnLst>
                              <p:par>
                                <p:cTn id="33" presetID="1" presetClass="entr" presetSubtype="0" fill="hold" nodeType="afterEffect">
                                  <p:stCondLst>
                                    <p:cond delay="0"/>
                                  </p:stCondLst>
                                  <p:childTnLst>
                                    <p:set>
                                      <p:cBhvr>
                                        <p:cTn id="34" dur="1" fill="hold">
                                          <p:stCondLst>
                                            <p:cond delay="0"/>
                                          </p:stCondLst>
                                        </p:cTn>
                                        <p:tgtEl>
                                          <p:spTgt spid="14343"/>
                                        </p:tgtEl>
                                        <p:attrNameLst>
                                          <p:attrName>style.visibility</p:attrName>
                                        </p:attrNameLst>
                                      </p:cBhvr>
                                      <p:to>
                                        <p:strVal val="visible"/>
                                      </p:to>
                                    </p:set>
                                  </p:childTnLst>
                                </p:cTn>
                              </p:par>
                              <p:par>
                                <p:cTn id="35" presetID="63" presetClass="path" presetSubtype="0" accel="50000" decel="50000" fill="hold" nodeType="withEffect">
                                  <p:stCondLst>
                                    <p:cond delay="0"/>
                                  </p:stCondLst>
                                  <p:childTnLst>
                                    <p:animMotion origin="layout" path="M 4.57715E-6 -1.3876E-6 L -0.07456 -1.3876E-6 " pathEditMode="relative" rAng="0" ptsTypes="AA">
                                      <p:cBhvr>
                                        <p:cTn id="36" dur="500" spd="-99900" fill="hold"/>
                                        <p:tgtEl>
                                          <p:spTgt spid="14343"/>
                                        </p:tgtEl>
                                        <p:attrNameLst>
                                          <p:attrName>ppt_x</p:attrName>
                                          <p:attrName>ppt_y</p:attrName>
                                        </p:attrNameLst>
                                      </p:cBhvr>
                                      <p:rCtr x="-3600" y="0"/>
                                    </p:animMotion>
                                  </p:childTnLst>
                                </p:cTn>
                              </p:par>
                            </p:childTnLst>
                          </p:cTn>
                        </p:par>
                        <p:par>
                          <p:cTn id="37" fill="hold">
                            <p:stCondLst>
                              <p:cond delay="1980"/>
                            </p:stCondLst>
                            <p:childTnLst>
                              <p:par>
                                <p:cTn id="38" presetID="22" presetClass="entr" presetSubtype="8" fill="hold" nodeType="afterEffect">
                                  <p:stCondLst>
                                    <p:cond delay="0"/>
                                  </p:stCondLst>
                                  <p:childTnLst>
                                    <p:set>
                                      <p:cBhvr>
                                        <p:cTn id="39" dur="1" fill="hold">
                                          <p:stCondLst>
                                            <p:cond delay="0"/>
                                          </p:stCondLst>
                                        </p:cTn>
                                        <p:tgtEl>
                                          <p:spTgt spid="14340"/>
                                        </p:tgtEl>
                                        <p:attrNameLst>
                                          <p:attrName>style.visibility</p:attrName>
                                        </p:attrNameLst>
                                      </p:cBhvr>
                                      <p:to>
                                        <p:strVal val="visible"/>
                                      </p:to>
                                    </p:set>
                                    <p:animEffect transition="in" filter="wipe(left)">
                                      <p:cBhvr>
                                        <p:cTn id="40" dur="500"/>
                                        <p:tgtEl>
                                          <p:spTgt spid="14340"/>
                                        </p:tgtEl>
                                      </p:cBhvr>
                                    </p:animEffect>
                                  </p:childTnLst>
                                </p:cTn>
                              </p:par>
                            </p:childTnLst>
                          </p:cTn>
                        </p:par>
                        <p:par>
                          <p:cTn id="41" fill="hold">
                            <p:stCondLst>
                              <p:cond delay="2480"/>
                            </p:stCondLst>
                            <p:childTnLst>
                              <p:par>
                                <p:cTn id="42" presetID="22" presetClass="entr" presetSubtype="4" fill="hold" grpId="0" nodeType="afterEffect">
                                  <p:stCondLst>
                                    <p:cond delay="0"/>
                                  </p:stCondLst>
                                  <p:childTnLst>
                                    <p:set>
                                      <p:cBhvr>
                                        <p:cTn id="43" dur="1" fill="hold">
                                          <p:stCondLst>
                                            <p:cond delay="0"/>
                                          </p:stCondLst>
                                        </p:cTn>
                                        <p:tgtEl>
                                          <p:spTgt spid="14341"/>
                                        </p:tgtEl>
                                        <p:attrNameLst>
                                          <p:attrName>style.visibility</p:attrName>
                                        </p:attrNameLst>
                                      </p:cBhvr>
                                      <p:to>
                                        <p:strVal val="visible"/>
                                      </p:to>
                                    </p:set>
                                    <p:animEffect transition="in" filter="wipe(down)">
                                      <p:cBhvr>
                                        <p:cTn id="44" dur="500"/>
                                        <p:tgtEl>
                                          <p:spTgt spid="14341"/>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342"/>
                                        </p:tgtEl>
                                        <p:attrNameLst>
                                          <p:attrName>style.visibility</p:attrName>
                                        </p:attrNameLst>
                                      </p:cBhvr>
                                      <p:to>
                                        <p:strVal val="visible"/>
                                      </p:to>
                                    </p:set>
                                    <p:animEffect transition="in" filter="wipe(up)">
                                      <p:cBhvr>
                                        <p:cTn id="47" dur="500"/>
                                        <p:tgtEl>
                                          <p:spTgt spid="14342"/>
                                        </p:tgtEl>
                                      </p:cBhvr>
                                    </p:animEffect>
                                  </p:childTnLst>
                                </p:cTn>
                              </p:par>
                            </p:childTnLst>
                          </p:cTn>
                        </p:par>
                        <p:par>
                          <p:cTn id="48" fill="hold">
                            <p:stCondLst>
                              <p:cond delay="2980"/>
                            </p:stCondLst>
                            <p:childTnLst>
                              <p:par>
                                <p:cTn id="49" presetID="2" presetClass="entr" presetSubtype="6" fill="hold" grpId="0" nodeType="afterEffect">
                                  <p:stCondLst>
                                    <p:cond delay="0"/>
                                  </p:stCondLst>
                                  <p:childTnLst>
                                    <p:set>
                                      <p:cBhvr>
                                        <p:cTn id="50" dur="1" fill="hold">
                                          <p:stCondLst>
                                            <p:cond delay="0"/>
                                          </p:stCondLst>
                                        </p:cTn>
                                        <p:tgtEl>
                                          <p:spTgt spid="14357"/>
                                        </p:tgtEl>
                                        <p:attrNameLst>
                                          <p:attrName>style.visibility</p:attrName>
                                        </p:attrNameLst>
                                      </p:cBhvr>
                                      <p:to>
                                        <p:strVal val="visible"/>
                                      </p:to>
                                    </p:set>
                                    <p:anim calcmode="lin" valueType="num">
                                      <p:cBhvr additive="base">
                                        <p:cTn id="51" dur="500" fill="hold"/>
                                        <p:tgtEl>
                                          <p:spTgt spid="14357"/>
                                        </p:tgtEl>
                                        <p:attrNameLst>
                                          <p:attrName>ppt_x</p:attrName>
                                        </p:attrNameLst>
                                      </p:cBhvr>
                                      <p:tavLst>
                                        <p:tav tm="0">
                                          <p:val>
                                            <p:strVal val="1+#ppt_w/2"/>
                                          </p:val>
                                        </p:tav>
                                        <p:tav tm="100000">
                                          <p:val>
                                            <p:strVal val="#ppt_x"/>
                                          </p:val>
                                        </p:tav>
                                      </p:tavLst>
                                    </p:anim>
                                    <p:anim calcmode="lin" valueType="num">
                                      <p:cBhvr additive="base">
                                        <p:cTn id="52" dur="500" fill="hold"/>
                                        <p:tgtEl>
                                          <p:spTgt spid="14357"/>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14358"/>
                                        </p:tgtEl>
                                        <p:attrNameLst>
                                          <p:attrName>style.visibility</p:attrName>
                                        </p:attrNameLst>
                                      </p:cBhvr>
                                      <p:to>
                                        <p:strVal val="visible"/>
                                      </p:to>
                                    </p:set>
                                    <p:anim calcmode="lin" valueType="num">
                                      <p:cBhvr additive="base">
                                        <p:cTn id="55" dur="500" fill="hold"/>
                                        <p:tgtEl>
                                          <p:spTgt spid="14358"/>
                                        </p:tgtEl>
                                        <p:attrNameLst>
                                          <p:attrName>ppt_x</p:attrName>
                                        </p:attrNameLst>
                                      </p:cBhvr>
                                      <p:tavLst>
                                        <p:tav tm="0">
                                          <p:val>
                                            <p:strVal val="1+#ppt_w/2"/>
                                          </p:val>
                                        </p:tav>
                                        <p:tav tm="100000">
                                          <p:val>
                                            <p:strVal val="#ppt_x"/>
                                          </p:val>
                                        </p:tav>
                                      </p:tavLst>
                                    </p:anim>
                                    <p:anim calcmode="lin" valueType="num">
                                      <p:cBhvr additive="base">
                                        <p:cTn id="56" dur="500" fill="hold"/>
                                        <p:tgtEl>
                                          <p:spTgt spid="14358"/>
                                        </p:tgtEl>
                                        <p:attrNameLst>
                                          <p:attrName>ppt_y</p:attrName>
                                        </p:attrNameLst>
                                      </p:cBhvr>
                                      <p:tavLst>
                                        <p:tav tm="0">
                                          <p:val>
                                            <p:strVal val="1+#ppt_h/2"/>
                                          </p:val>
                                        </p:tav>
                                        <p:tav tm="100000">
                                          <p:val>
                                            <p:strVal val="#ppt_y"/>
                                          </p:val>
                                        </p:tav>
                                      </p:tavLst>
                                    </p:anim>
                                  </p:childTnLst>
                                </p:cTn>
                              </p:par>
                            </p:childTnLst>
                          </p:cTn>
                        </p:par>
                        <p:par>
                          <p:cTn id="57" fill="hold">
                            <p:stCondLst>
                              <p:cond delay="3480"/>
                            </p:stCondLst>
                            <p:childTnLst>
                              <p:par>
                                <p:cTn id="58" presetID="1" presetClass="entr" presetSubtype="0" fill="hold" nodeType="afterEffect">
                                  <p:stCondLst>
                                    <p:cond delay="0"/>
                                  </p:stCondLst>
                                  <p:childTnLst>
                                    <p:set>
                                      <p:cBhvr>
                                        <p:cTn id="59" dur="1" fill="hold">
                                          <p:stCondLst>
                                            <p:cond delay="0"/>
                                          </p:stCondLst>
                                        </p:cTn>
                                        <p:tgtEl>
                                          <p:spTgt spid="14351"/>
                                        </p:tgtEl>
                                        <p:attrNameLst>
                                          <p:attrName>style.visibility</p:attrName>
                                        </p:attrNameLst>
                                      </p:cBhvr>
                                      <p:to>
                                        <p:strVal val="visible"/>
                                      </p:to>
                                    </p:set>
                                  </p:childTnLst>
                                </p:cTn>
                              </p:par>
                              <p:par>
                                <p:cTn id="60" presetID="63" presetClass="path" presetSubtype="0" accel="50000" decel="50000" fill="hold" nodeType="withEffect">
                                  <p:stCondLst>
                                    <p:cond delay="0"/>
                                  </p:stCondLst>
                                  <p:childTnLst>
                                    <p:animMotion origin="layout" path="M 4.57715E-6 -1.3876E-6 L -0.07456 -1.3876E-6 " pathEditMode="relative" rAng="0" ptsTypes="AA">
                                      <p:cBhvr>
                                        <p:cTn id="61" dur="500" spd="-99900" fill="hold"/>
                                        <p:tgtEl>
                                          <p:spTgt spid="14351"/>
                                        </p:tgtEl>
                                        <p:attrNameLst>
                                          <p:attrName>ppt_x</p:attrName>
                                          <p:attrName>ppt_y</p:attrName>
                                        </p:attrNameLst>
                                      </p:cBhvr>
                                      <p:rCtr x="-3600" y="0"/>
                                    </p:animMotion>
                                  </p:childTnLst>
                                </p:cTn>
                              </p:par>
                              <p:par>
                                <p:cTn id="62" presetID="2" presetClass="entr" presetSubtype="6" fill="hold" grpId="0" nodeType="withEffect">
                                  <p:stCondLst>
                                    <p:cond delay="0"/>
                                  </p:stCondLst>
                                  <p:childTnLst>
                                    <p:set>
                                      <p:cBhvr>
                                        <p:cTn id="63" dur="1" fill="hold">
                                          <p:stCondLst>
                                            <p:cond delay="0"/>
                                          </p:stCondLst>
                                        </p:cTn>
                                        <p:tgtEl>
                                          <p:spTgt spid="14359"/>
                                        </p:tgtEl>
                                        <p:attrNameLst>
                                          <p:attrName>style.visibility</p:attrName>
                                        </p:attrNameLst>
                                      </p:cBhvr>
                                      <p:to>
                                        <p:strVal val="visible"/>
                                      </p:to>
                                    </p:set>
                                    <p:anim calcmode="lin" valueType="num">
                                      <p:cBhvr additive="base">
                                        <p:cTn id="64" dur="500" fill="hold"/>
                                        <p:tgtEl>
                                          <p:spTgt spid="14359"/>
                                        </p:tgtEl>
                                        <p:attrNameLst>
                                          <p:attrName>ppt_x</p:attrName>
                                        </p:attrNameLst>
                                      </p:cBhvr>
                                      <p:tavLst>
                                        <p:tav tm="0">
                                          <p:val>
                                            <p:strVal val="1+#ppt_w/2"/>
                                          </p:val>
                                        </p:tav>
                                        <p:tav tm="100000">
                                          <p:val>
                                            <p:strVal val="#ppt_x"/>
                                          </p:val>
                                        </p:tav>
                                      </p:tavLst>
                                    </p:anim>
                                    <p:anim calcmode="lin" valueType="num">
                                      <p:cBhvr additive="base">
                                        <p:cTn id="65" dur="500" fill="hold"/>
                                        <p:tgtEl>
                                          <p:spTgt spid="14359"/>
                                        </p:tgtEl>
                                        <p:attrNameLst>
                                          <p:attrName>ppt_y</p:attrName>
                                        </p:attrNameLst>
                                      </p:cBhvr>
                                      <p:tavLst>
                                        <p:tav tm="0">
                                          <p:val>
                                            <p:strVal val="1+#ppt_h/2"/>
                                          </p:val>
                                        </p:tav>
                                        <p:tav tm="100000">
                                          <p:val>
                                            <p:strVal val="#ppt_y"/>
                                          </p:val>
                                        </p:tav>
                                      </p:tavLst>
                                    </p:anim>
                                  </p:childTnLst>
                                </p:cTn>
                              </p:par>
                            </p:childTnLst>
                          </p:cTn>
                        </p:par>
                        <p:par>
                          <p:cTn id="66" fill="hold">
                            <p:stCondLst>
                              <p:cond delay="3980"/>
                            </p:stCondLst>
                            <p:childTnLst>
                              <p:par>
                                <p:cTn id="67" presetID="22" presetClass="entr" presetSubtype="8" fill="hold" nodeType="afterEffect">
                                  <p:stCondLst>
                                    <p:cond delay="0"/>
                                  </p:stCondLst>
                                  <p:childTnLst>
                                    <p:set>
                                      <p:cBhvr>
                                        <p:cTn id="68" dur="1" fill="hold">
                                          <p:stCondLst>
                                            <p:cond delay="0"/>
                                          </p:stCondLst>
                                        </p:cTn>
                                        <p:tgtEl>
                                          <p:spTgt spid="14348"/>
                                        </p:tgtEl>
                                        <p:attrNameLst>
                                          <p:attrName>style.visibility</p:attrName>
                                        </p:attrNameLst>
                                      </p:cBhvr>
                                      <p:to>
                                        <p:strVal val="visible"/>
                                      </p:to>
                                    </p:set>
                                    <p:animEffect transition="in" filter="wipe(left)">
                                      <p:cBhvr>
                                        <p:cTn id="69" dur="500"/>
                                        <p:tgtEl>
                                          <p:spTgt spid="14348"/>
                                        </p:tgtEl>
                                      </p:cBhvr>
                                    </p:animEffect>
                                  </p:childTnLst>
                                </p:cTn>
                              </p:par>
                            </p:childTnLst>
                          </p:cTn>
                        </p:par>
                        <p:par>
                          <p:cTn id="70" fill="hold">
                            <p:stCondLst>
                              <p:cond delay="4480"/>
                            </p:stCondLst>
                            <p:childTnLst>
                              <p:par>
                                <p:cTn id="71" presetID="22" presetClass="entr" presetSubtype="4" fill="hold" grpId="0" nodeType="afterEffect">
                                  <p:stCondLst>
                                    <p:cond delay="0"/>
                                  </p:stCondLst>
                                  <p:childTnLst>
                                    <p:set>
                                      <p:cBhvr>
                                        <p:cTn id="72" dur="1" fill="hold">
                                          <p:stCondLst>
                                            <p:cond delay="0"/>
                                          </p:stCondLst>
                                        </p:cTn>
                                        <p:tgtEl>
                                          <p:spTgt spid="14349"/>
                                        </p:tgtEl>
                                        <p:attrNameLst>
                                          <p:attrName>style.visibility</p:attrName>
                                        </p:attrNameLst>
                                      </p:cBhvr>
                                      <p:to>
                                        <p:strVal val="visible"/>
                                      </p:to>
                                    </p:set>
                                    <p:animEffect transition="in" filter="wipe(down)">
                                      <p:cBhvr>
                                        <p:cTn id="73" dur="500"/>
                                        <p:tgtEl>
                                          <p:spTgt spid="14349"/>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14350"/>
                                        </p:tgtEl>
                                        <p:attrNameLst>
                                          <p:attrName>style.visibility</p:attrName>
                                        </p:attrNameLst>
                                      </p:cBhvr>
                                      <p:to>
                                        <p:strVal val="visible"/>
                                      </p:to>
                                    </p:set>
                                    <p:animEffect transition="in" filter="wipe(up)">
                                      <p:cBhvr>
                                        <p:cTn id="76" dur="500"/>
                                        <p:tgtEl>
                                          <p:spTgt spid="14350"/>
                                        </p:tgtEl>
                                      </p:cBhvr>
                                    </p:animEffect>
                                  </p:childTnLst>
                                </p:cTn>
                              </p:par>
                            </p:childTnLst>
                          </p:cTn>
                        </p:par>
                        <p:par>
                          <p:cTn id="77" fill="hold">
                            <p:stCondLst>
                              <p:cond delay="4980"/>
                            </p:stCondLst>
                            <p:childTnLst>
                              <p:par>
                                <p:cTn id="78" presetID="2" presetClass="entr" presetSubtype="6" fill="hold" grpId="0" nodeType="afterEffect">
                                  <p:stCondLst>
                                    <p:cond delay="0"/>
                                  </p:stCondLst>
                                  <p:childTnLst>
                                    <p:set>
                                      <p:cBhvr>
                                        <p:cTn id="79" dur="1" fill="hold">
                                          <p:stCondLst>
                                            <p:cond delay="0"/>
                                          </p:stCondLst>
                                        </p:cTn>
                                        <p:tgtEl>
                                          <p:spTgt spid="14355"/>
                                        </p:tgtEl>
                                        <p:attrNameLst>
                                          <p:attrName>style.visibility</p:attrName>
                                        </p:attrNameLst>
                                      </p:cBhvr>
                                      <p:to>
                                        <p:strVal val="visible"/>
                                      </p:to>
                                    </p:set>
                                    <p:anim calcmode="lin" valueType="num">
                                      <p:cBhvr additive="base">
                                        <p:cTn id="80" dur="500" fill="hold"/>
                                        <p:tgtEl>
                                          <p:spTgt spid="14355"/>
                                        </p:tgtEl>
                                        <p:attrNameLst>
                                          <p:attrName>ppt_x</p:attrName>
                                        </p:attrNameLst>
                                      </p:cBhvr>
                                      <p:tavLst>
                                        <p:tav tm="0">
                                          <p:val>
                                            <p:strVal val="1+#ppt_w/2"/>
                                          </p:val>
                                        </p:tav>
                                        <p:tav tm="100000">
                                          <p:val>
                                            <p:strVal val="#ppt_x"/>
                                          </p:val>
                                        </p:tav>
                                      </p:tavLst>
                                    </p:anim>
                                    <p:anim calcmode="lin" valueType="num">
                                      <p:cBhvr additive="base">
                                        <p:cTn id="81" dur="500" fill="hold"/>
                                        <p:tgtEl>
                                          <p:spTgt spid="14355"/>
                                        </p:tgtEl>
                                        <p:attrNameLst>
                                          <p:attrName>ppt_y</p:attrName>
                                        </p:attrNameLst>
                                      </p:cBhvr>
                                      <p:tavLst>
                                        <p:tav tm="0">
                                          <p:val>
                                            <p:strVal val="1+#ppt_h/2"/>
                                          </p:val>
                                        </p:tav>
                                        <p:tav tm="100000">
                                          <p:val>
                                            <p:strVal val="#ppt_y"/>
                                          </p:val>
                                        </p:tav>
                                      </p:tavLst>
                                    </p:anim>
                                  </p:childTnLst>
                                </p:cTn>
                              </p:par>
                              <p:par>
                                <p:cTn id="82" presetID="2" presetClass="entr" presetSubtype="6" fill="hold" grpId="0" nodeType="withEffect">
                                  <p:stCondLst>
                                    <p:cond delay="0"/>
                                  </p:stCondLst>
                                  <p:childTnLst>
                                    <p:set>
                                      <p:cBhvr>
                                        <p:cTn id="83" dur="1" fill="hold">
                                          <p:stCondLst>
                                            <p:cond delay="0"/>
                                          </p:stCondLst>
                                        </p:cTn>
                                        <p:tgtEl>
                                          <p:spTgt spid="14356"/>
                                        </p:tgtEl>
                                        <p:attrNameLst>
                                          <p:attrName>style.visibility</p:attrName>
                                        </p:attrNameLst>
                                      </p:cBhvr>
                                      <p:to>
                                        <p:strVal val="visible"/>
                                      </p:to>
                                    </p:set>
                                    <p:anim calcmode="lin" valueType="num">
                                      <p:cBhvr additive="base">
                                        <p:cTn id="84" dur="500" fill="hold"/>
                                        <p:tgtEl>
                                          <p:spTgt spid="14356"/>
                                        </p:tgtEl>
                                        <p:attrNameLst>
                                          <p:attrName>ppt_x</p:attrName>
                                        </p:attrNameLst>
                                      </p:cBhvr>
                                      <p:tavLst>
                                        <p:tav tm="0">
                                          <p:val>
                                            <p:strVal val="1+#ppt_w/2"/>
                                          </p:val>
                                        </p:tav>
                                        <p:tav tm="100000">
                                          <p:val>
                                            <p:strVal val="#ppt_x"/>
                                          </p:val>
                                        </p:tav>
                                      </p:tavLst>
                                    </p:anim>
                                    <p:anim calcmode="lin" valueType="num">
                                      <p:cBhvr additive="base">
                                        <p:cTn id="85" dur="500" fill="hold"/>
                                        <p:tgtEl>
                                          <p:spTgt spid="14356"/>
                                        </p:tgtEl>
                                        <p:attrNameLst>
                                          <p:attrName>ppt_y</p:attrName>
                                        </p:attrNameLst>
                                      </p:cBhvr>
                                      <p:tavLst>
                                        <p:tav tm="0">
                                          <p:val>
                                            <p:strVal val="1+#ppt_h/2"/>
                                          </p:val>
                                        </p:tav>
                                        <p:tav tm="100000">
                                          <p:val>
                                            <p:strVal val="#ppt_y"/>
                                          </p:val>
                                        </p:tav>
                                      </p:tavLst>
                                    </p:anim>
                                  </p:childTnLst>
                                </p:cTn>
                              </p:par>
                            </p:childTnLst>
                          </p:cTn>
                        </p:par>
                        <p:par>
                          <p:cTn id="86" fill="hold">
                            <p:stCondLst>
                              <p:cond delay="5480"/>
                            </p:stCondLst>
                            <p:childTnLst>
                              <p:par>
                                <p:cTn id="87" presetID="1" presetClass="entr" presetSubtype="0" fill="hold" nodeType="afterEffect">
                                  <p:stCondLst>
                                    <p:cond delay="0"/>
                                  </p:stCondLst>
                                  <p:childTnLst>
                                    <p:set>
                                      <p:cBhvr>
                                        <p:cTn id="88" dur="1" fill="hold">
                                          <p:stCondLst>
                                            <p:cond delay="0"/>
                                          </p:stCondLst>
                                        </p:cTn>
                                        <p:tgtEl>
                                          <p:spTgt spid="14347"/>
                                        </p:tgtEl>
                                        <p:attrNameLst>
                                          <p:attrName>style.visibility</p:attrName>
                                        </p:attrNameLst>
                                      </p:cBhvr>
                                      <p:to>
                                        <p:strVal val="visible"/>
                                      </p:to>
                                    </p:set>
                                  </p:childTnLst>
                                </p:cTn>
                              </p:par>
                              <p:par>
                                <p:cTn id="89" presetID="63" presetClass="path" presetSubtype="0" accel="50000" decel="50000" fill="hold" nodeType="withEffect">
                                  <p:stCondLst>
                                    <p:cond delay="0"/>
                                  </p:stCondLst>
                                  <p:childTnLst>
                                    <p:animMotion origin="layout" path="M 4.57715E-6 -1.3876E-6 L -0.07456 -1.3876E-6 " pathEditMode="relative" rAng="0" ptsTypes="AA">
                                      <p:cBhvr>
                                        <p:cTn id="90" dur="500" spd="-99900" fill="hold"/>
                                        <p:tgtEl>
                                          <p:spTgt spid="14347"/>
                                        </p:tgtEl>
                                        <p:attrNameLst>
                                          <p:attrName>ppt_x</p:attrName>
                                          <p:attrName>ppt_y</p:attrName>
                                        </p:attrNameLst>
                                      </p:cBhvr>
                                      <p:rCtr x="-3600" y="0"/>
                                    </p:animMotion>
                                  </p:childTnLst>
                                </p:cTn>
                              </p:par>
                              <p:par>
                                <p:cTn id="91" presetID="2" presetClass="entr" presetSubtype="6" fill="hold" grpId="0" nodeType="withEffect">
                                  <p:stCondLst>
                                    <p:cond delay="0"/>
                                  </p:stCondLst>
                                  <p:childTnLst>
                                    <p:set>
                                      <p:cBhvr>
                                        <p:cTn id="92" dur="1" fill="hold">
                                          <p:stCondLst>
                                            <p:cond delay="0"/>
                                          </p:stCondLst>
                                        </p:cTn>
                                        <p:tgtEl>
                                          <p:spTgt spid="14360"/>
                                        </p:tgtEl>
                                        <p:attrNameLst>
                                          <p:attrName>style.visibility</p:attrName>
                                        </p:attrNameLst>
                                      </p:cBhvr>
                                      <p:to>
                                        <p:strVal val="visible"/>
                                      </p:to>
                                    </p:set>
                                    <p:anim calcmode="lin" valueType="num">
                                      <p:cBhvr additive="base">
                                        <p:cTn id="93" dur="500" fill="hold"/>
                                        <p:tgtEl>
                                          <p:spTgt spid="14360"/>
                                        </p:tgtEl>
                                        <p:attrNameLst>
                                          <p:attrName>ppt_x</p:attrName>
                                        </p:attrNameLst>
                                      </p:cBhvr>
                                      <p:tavLst>
                                        <p:tav tm="0">
                                          <p:val>
                                            <p:strVal val="1+#ppt_w/2"/>
                                          </p:val>
                                        </p:tav>
                                        <p:tav tm="100000">
                                          <p:val>
                                            <p:strVal val="#ppt_x"/>
                                          </p:val>
                                        </p:tav>
                                      </p:tavLst>
                                    </p:anim>
                                    <p:anim calcmode="lin" valueType="num">
                                      <p:cBhvr additive="base">
                                        <p:cTn id="94" dur="500" fill="hold"/>
                                        <p:tgtEl>
                                          <p:spTgt spid="14360"/>
                                        </p:tgtEl>
                                        <p:attrNameLst>
                                          <p:attrName>ppt_y</p:attrName>
                                        </p:attrNameLst>
                                      </p:cBhvr>
                                      <p:tavLst>
                                        <p:tav tm="0">
                                          <p:val>
                                            <p:strVal val="1+#ppt_h/2"/>
                                          </p:val>
                                        </p:tav>
                                        <p:tav tm="100000">
                                          <p:val>
                                            <p:strVal val="#ppt_y"/>
                                          </p:val>
                                        </p:tav>
                                      </p:tavLst>
                                    </p:anim>
                                  </p:childTnLst>
                                </p:cTn>
                              </p:par>
                            </p:childTnLst>
                          </p:cTn>
                        </p:par>
                        <p:par>
                          <p:cTn id="95" fill="hold">
                            <p:stCondLst>
                              <p:cond delay="5980"/>
                            </p:stCondLst>
                            <p:childTnLst>
                              <p:par>
                                <p:cTn id="96" presetID="22" presetClass="entr" presetSubtype="8" fill="hold" nodeType="afterEffect">
                                  <p:stCondLst>
                                    <p:cond delay="0"/>
                                  </p:stCondLst>
                                  <p:childTnLst>
                                    <p:set>
                                      <p:cBhvr>
                                        <p:cTn id="97" dur="1" fill="hold">
                                          <p:stCondLst>
                                            <p:cond delay="0"/>
                                          </p:stCondLst>
                                        </p:cTn>
                                        <p:tgtEl>
                                          <p:spTgt spid="14344"/>
                                        </p:tgtEl>
                                        <p:attrNameLst>
                                          <p:attrName>style.visibility</p:attrName>
                                        </p:attrNameLst>
                                      </p:cBhvr>
                                      <p:to>
                                        <p:strVal val="visible"/>
                                      </p:to>
                                    </p:set>
                                    <p:animEffect transition="in" filter="wipe(left)">
                                      <p:cBhvr>
                                        <p:cTn id="98" dur="500"/>
                                        <p:tgtEl>
                                          <p:spTgt spid="14344"/>
                                        </p:tgtEl>
                                      </p:cBhvr>
                                    </p:animEffect>
                                  </p:childTnLst>
                                </p:cTn>
                              </p:par>
                            </p:childTnLst>
                          </p:cTn>
                        </p:par>
                        <p:par>
                          <p:cTn id="99" fill="hold">
                            <p:stCondLst>
                              <p:cond delay="6480"/>
                            </p:stCondLst>
                            <p:childTnLst>
                              <p:par>
                                <p:cTn id="100" presetID="22" presetClass="entr" presetSubtype="4" fill="hold" grpId="0" nodeType="afterEffect">
                                  <p:stCondLst>
                                    <p:cond delay="0"/>
                                  </p:stCondLst>
                                  <p:childTnLst>
                                    <p:set>
                                      <p:cBhvr>
                                        <p:cTn id="101" dur="1" fill="hold">
                                          <p:stCondLst>
                                            <p:cond delay="0"/>
                                          </p:stCondLst>
                                        </p:cTn>
                                        <p:tgtEl>
                                          <p:spTgt spid="14345"/>
                                        </p:tgtEl>
                                        <p:attrNameLst>
                                          <p:attrName>style.visibility</p:attrName>
                                        </p:attrNameLst>
                                      </p:cBhvr>
                                      <p:to>
                                        <p:strVal val="visible"/>
                                      </p:to>
                                    </p:set>
                                    <p:animEffect transition="in" filter="wipe(down)">
                                      <p:cBhvr>
                                        <p:cTn id="102" dur="500"/>
                                        <p:tgtEl>
                                          <p:spTgt spid="14345"/>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14346"/>
                                        </p:tgtEl>
                                        <p:attrNameLst>
                                          <p:attrName>style.visibility</p:attrName>
                                        </p:attrNameLst>
                                      </p:cBhvr>
                                      <p:to>
                                        <p:strVal val="visible"/>
                                      </p:to>
                                    </p:set>
                                    <p:animEffect transition="in" filter="wipe(up)">
                                      <p:cBhvr>
                                        <p:cTn id="105"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41" grpId="0"/>
      <p:bldP spid="14342" grpId="0"/>
      <p:bldP spid="14345" grpId="0"/>
      <p:bldP spid="14346" grpId="0"/>
      <p:bldP spid="14349" grpId="0"/>
      <p:bldP spid="14350" grpId="0"/>
      <p:bldP spid="14352" grpId="0" animBg="1"/>
      <p:bldP spid="14353" grpId="0" animBg="1"/>
      <p:bldP spid="14354" grpId="0"/>
      <p:bldP spid="14355" grpId="0" animBg="1"/>
      <p:bldP spid="14356" grpId="0" animBg="1"/>
      <p:bldP spid="14357" grpId="0" animBg="1"/>
      <p:bldP spid="14358" grpId="0" animBg="1"/>
      <p:bldP spid="14359" grpId="0"/>
      <p:bldP spid="1436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1723549" cy="553870"/>
          </a:xfrm>
          <a:prstGeom prst="rect">
            <a:avLst/>
          </a:prstGeom>
          <a:noFill/>
          <a:ln w="9525">
            <a:noFill/>
          </a:ln>
        </p:spPr>
        <p:txBody>
          <a:bodyPr wrap="none" anchor="t">
            <a:spAutoFit/>
          </a:body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rPr>
              <a:t>代码实现</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4C54"/>
              </a:solidFill>
              <a:effectLst/>
              <a:uLnTx/>
              <a:uFillTx/>
              <a:latin typeface="Arial" panose="020B060402020202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B8856ADB-4418-42E9-9BEA-44ADFB076CD5}"/>
              </a:ext>
            </a:extLst>
          </p:cNvPr>
          <p:cNvSpPr txBox="1"/>
          <p:nvPr/>
        </p:nvSpPr>
        <p:spPr>
          <a:xfrm>
            <a:off x="2304240" y="6034186"/>
            <a:ext cx="758351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4C54"/>
                </a:solidFill>
                <a:latin typeface="Arial"/>
                <a:ea typeface="微软雅黑"/>
              </a:rPr>
              <a:t>Loss</a:t>
            </a:r>
            <a:r>
              <a:rPr lang="zh-CN" altLang="en-US" dirty="0">
                <a:solidFill>
                  <a:srgbClr val="004C54"/>
                </a:solidFill>
                <a:latin typeface="Arial"/>
                <a:ea typeface="微软雅黑"/>
              </a:rPr>
              <a:t>和</a:t>
            </a:r>
            <a:r>
              <a:rPr lang="en-US" altLang="zh-CN" dirty="0">
                <a:solidFill>
                  <a:srgbClr val="004C54"/>
                </a:solidFill>
                <a:latin typeface="Arial"/>
                <a:ea typeface="微软雅黑"/>
              </a:rPr>
              <a:t>Accuracy</a:t>
            </a:r>
            <a:r>
              <a:rPr lang="zh-CN" altLang="en-US" dirty="0">
                <a:solidFill>
                  <a:srgbClr val="004C54"/>
                </a:solidFill>
                <a:latin typeface="Arial"/>
                <a:ea typeface="微软雅黑"/>
              </a:rPr>
              <a:t>随训练轮次的变化图</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4C54"/>
              </a:solidFill>
              <a:latin typeface="Arial"/>
              <a:ea typeface="微软雅黑"/>
            </a:endParaRPr>
          </a:p>
        </p:txBody>
      </p:sp>
      <p:pic>
        <p:nvPicPr>
          <p:cNvPr id="5" name="图片 4">
            <a:extLst>
              <a:ext uri="{FF2B5EF4-FFF2-40B4-BE49-F238E27FC236}">
                <a16:creationId xmlns:a16="http://schemas.microsoft.com/office/drawing/2014/main" id="{459E2731-6AF0-4C3A-B7AD-EFA5C3622630}"/>
              </a:ext>
            </a:extLst>
          </p:cNvPr>
          <p:cNvPicPr>
            <a:picLocks noChangeAspect="1"/>
          </p:cNvPicPr>
          <p:nvPr/>
        </p:nvPicPr>
        <p:blipFill>
          <a:blip r:embed="rId2"/>
          <a:stretch>
            <a:fillRect/>
          </a:stretch>
        </p:blipFill>
        <p:spPr>
          <a:xfrm>
            <a:off x="2355778" y="1289792"/>
            <a:ext cx="7480440" cy="4602879"/>
          </a:xfrm>
          <a:prstGeom prst="rect">
            <a:avLst/>
          </a:prstGeom>
        </p:spPr>
      </p:pic>
    </p:spTree>
    <p:extLst>
      <p:ext uri="{BB962C8B-B14F-4D97-AF65-F5344CB8AC3E}">
        <p14:creationId xmlns:p14="http://schemas.microsoft.com/office/powerpoint/2010/main" val="41926868"/>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7"/>
          <p:cNvSpPr txBox="1"/>
          <p:nvPr/>
        </p:nvSpPr>
        <p:spPr>
          <a:xfrm>
            <a:off x="1012430" y="177483"/>
            <a:ext cx="2877711" cy="553870"/>
          </a:xfrm>
          <a:prstGeom prst="rect">
            <a:avLst/>
          </a:prstGeom>
          <a:noFill/>
          <a:ln w="9525">
            <a:noFill/>
          </a:ln>
        </p:spPr>
        <p:txBody>
          <a:bodyPr wrap="none" anchor="t">
            <a:spAutoFit/>
          </a:bodyPr>
          <a:lstStyle/>
          <a:p>
            <a:r>
              <a:rPr lang="zh-CN" altLang="en-US" sz="2999" b="1" dirty="0">
                <a:solidFill>
                  <a:schemeClr val="accent1"/>
                </a:solidFill>
                <a:latin typeface="微软雅黑" panose="020B0503020204020204" pitchFamily="34" charset="-122"/>
                <a:ea typeface="微软雅黑" panose="020B0503020204020204" pitchFamily="34" charset="-122"/>
              </a:rPr>
              <a:t>图片的表示方法</a:t>
            </a:r>
          </a:p>
        </p:txBody>
      </p:sp>
      <p:sp>
        <p:nvSpPr>
          <p:cNvPr id="24579"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sz="1799"/>
          </a:p>
        </p:txBody>
      </p:sp>
      <p:sp>
        <p:nvSpPr>
          <p:cNvPr id="24580" name="Freeform 6"/>
          <p:cNvSpPr/>
          <p:nvPr/>
        </p:nvSpPr>
        <p:spPr>
          <a:xfrm>
            <a:off x="920390" y="2719666"/>
            <a:ext cx="2064532" cy="1786827"/>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0"/>
              </a:cxn>
              <a:cxn ang="0">
                <a:pos x="2147483647" y="0"/>
              </a:cxn>
            </a:cxnLst>
            <a:rect l="0" t="0" r="0" b="0"/>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006BBC"/>
          </a:solidFill>
          <a:ln w="9" cap="flat" cmpd="sng">
            <a:solidFill>
              <a:schemeClr val="accent1"/>
            </a:solidFill>
            <a:prstDash val="solid"/>
            <a:round/>
            <a:headEnd type="none" w="med" len="med"/>
            <a:tailEnd type="none" w="med" len="med"/>
          </a:ln>
        </p:spPr>
        <p:txBody>
          <a:bodyPr/>
          <a:lstStyle/>
          <a:p>
            <a:endParaRPr lang="zh-CN" altLang="en-US" sz="1799"/>
          </a:p>
        </p:txBody>
      </p:sp>
      <p:sp>
        <p:nvSpPr>
          <p:cNvPr id="24581" name="Line 7"/>
          <p:cNvSpPr/>
          <p:nvPr/>
        </p:nvSpPr>
        <p:spPr>
          <a:xfrm flipV="1">
            <a:off x="2472359" y="1884966"/>
            <a:ext cx="1055276" cy="833112"/>
          </a:xfrm>
          <a:prstGeom prst="line">
            <a:avLst/>
          </a:prstGeom>
          <a:ln w="9" cap="flat" cmpd="sng">
            <a:solidFill>
              <a:srgbClr val="2E2C2C"/>
            </a:solidFill>
            <a:prstDash val="solid"/>
            <a:round/>
            <a:headEnd type="none" w="med" len="med"/>
            <a:tailEnd type="triangle" w="med" len="med"/>
          </a:ln>
        </p:spPr>
      </p:sp>
      <p:sp>
        <p:nvSpPr>
          <p:cNvPr id="24582" name="Line 8"/>
          <p:cNvSpPr/>
          <p:nvPr/>
        </p:nvSpPr>
        <p:spPr>
          <a:xfrm flipV="1">
            <a:off x="2983335" y="3614665"/>
            <a:ext cx="549061" cy="0"/>
          </a:xfrm>
          <a:prstGeom prst="line">
            <a:avLst/>
          </a:prstGeom>
          <a:ln w="9" cap="flat" cmpd="sng">
            <a:solidFill>
              <a:srgbClr val="2E2C2C"/>
            </a:solidFill>
            <a:prstDash val="solid"/>
            <a:round/>
            <a:headEnd type="none" w="med" len="med"/>
            <a:tailEnd type="triangle" w="med" len="med"/>
          </a:ln>
        </p:spPr>
      </p:sp>
      <p:sp>
        <p:nvSpPr>
          <p:cNvPr id="24583" name="Rectangle 9"/>
          <p:cNvSpPr/>
          <p:nvPr/>
        </p:nvSpPr>
        <p:spPr>
          <a:xfrm>
            <a:off x="3532395" y="1253388"/>
            <a:ext cx="6882300" cy="1293307"/>
          </a:xfrm>
          <a:prstGeom prst="rect">
            <a:avLst/>
          </a:prstGeom>
          <a:solidFill>
            <a:schemeClr val="tx2"/>
          </a:solidFill>
          <a:ln w="9" cap="flat" cmpd="sng">
            <a:solidFill>
              <a:schemeClr val="bg2"/>
            </a:solidFill>
            <a:prstDash val="solid"/>
            <a:miter/>
            <a:headEnd type="none" w="med" len="med"/>
            <a:tailEnd type="none" w="med" len="med"/>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4584" name="Rectangle 10"/>
          <p:cNvSpPr/>
          <p:nvPr/>
        </p:nvSpPr>
        <p:spPr>
          <a:xfrm>
            <a:off x="5062148" y="1047094"/>
            <a:ext cx="3580002" cy="422110"/>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4585" name="Rectangle 11"/>
          <p:cNvSpPr/>
          <p:nvPr/>
        </p:nvSpPr>
        <p:spPr>
          <a:xfrm>
            <a:off x="3532395" y="2998957"/>
            <a:ext cx="6882300" cy="1598632"/>
          </a:xfrm>
          <a:prstGeom prst="rect">
            <a:avLst/>
          </a:prstGeom>
          <a:solidFill>
            <a:schemeClr val="tx2"/>
          </a:solidFill>
          <a:ln w="9" cap="flat" cmpd="sng">
            <a:solidFill>
              <a:schemeClr val="bg2"/>
            </a:solidFill>
            <a:prstDash val="solid"/>
            <a:miter/>
            <a:headEnd type="none" w="med" len="med"/>
            <a:tailEnd type="none" w="med" len="med"/>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4586" name="Rectangle 12"/>
          <p:cNvSpPr/>
          <p:nvPr/>
        </p:nvSpPr>
        <p:spPr>
          <a:xfrm>
            <a:off x="5062148" y="2792662"/>
            <a:ext cx="3580002" cy="423696"/>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4587" name="Line 13"/>
          <p:cNvSpPr/>
          <p:nvPr/>
        </p:nvSpPr>
        <p:spPr>
          <a:xfrm>
            <a:off x="2472359" y="4506492"/>
            <a:ext cx="1055276" cy="833112"/>
          </a:xfrm>
          <a:prstGeom prst="line">
            <a:avLst/>
          </a:prstGeom>
          <a:ln w="9" cap="flat" cmpd="sng">
            <a:solidFill>
              <a:srgbClr val="2E2C2C"/>
            </a:solidFill>
            <a:prstDash val="solid"/>
            <a:round/>
            <a:headEnd type="none" w="med" len="med"/>
            <a:tailEnd type="triangle" w="med" len="med"/>
          </a:ln>
        </p:spPr>
      </p:sp>
      <p:sp>
        <p:nvSpPr>
          <p:cNvPr id="24588" name="Rectangle 14"/>
          <p:cNvSpPr/>
          <p:nvPr/>
        </p:nvSpPr>
        <p:spPr>
          <a:xfrm>
            <a:off x="3527634" y="5049851"/>
            <a:ext cx="6882300" cy="1293307"/>
          </a:xfrm>
          <a:prstGeom prst="rect">
            <a:avLst/>
          </a:prstGeom>
          <a:solidFill>
            <a:schemeClr val="tx2"/>
          </a:solidFill>
          <a:ln w="9" cap="flat" cmpd="sng">
            <a:solidFill>
              <a:schemeClr val="bg2"/>
            </a:solidFill>
            <a:prstDash val="solid"/>
            <a:miter/>
            <a:headEnd type="none" w="med" len="med"/>
            <a:tailEnd type="none" w="med" len="med"/>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4589" name="Rectangle 15"/>
          <p:cNvSpPr/>
          <p:nvPr/>
        </p:nvSpPr>
        <p:spPr>
          <a:xfrm>
            <a:off x="5057387" y="4843556"/>
            <a:ext cx="3580002" cy="423696"/>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sz="1799" dirty="0">
              <a:latin typeface="Arial" panose="020B0604020202020204" pitchFamily="34" charset="0"/>
              <a:ea typeface="宋体" panose="02010600030101010101" pitchFamily="2" charset="-122"/>
            </a:endParaRPr>
          </a:p>
        </p:txBody>
      </p:sp>
      <p:sp>
        <p:nvSpPr>
          <p:cNvPr id="24590" name="TextBox 15"/>
          <p:cNvSpPr txBox="1"/>
          <p:nvPr/>
        </p:nvSpPr>
        <p:spPr>
          <a:xfrm>
            <a:off x="5298594" y="1067722"/>
            <a:ext cx="3105524" cy="399894"/>
          </a:xfrm>
          <a:prstGeom prst="rect">
            <a:avLst/>
          </a:prstGeom>
          <a:noFill/>
          <a:ln w="9525">
            <a:noFill/>
          </a:ln>
        </p:spPr>
        <p:txBody>
          <a:bodyPr anchor="t">
            <a:spAutoFit/>
          </a:bodyPr>
          <a:lstStyle/>
          <a:p>
            <a:pPr algn="ctr"/>
            <a:r>
              <a:rPr lang="zh-CN" altLang="en-US" sz="1999" dirty="0">
                <a:solidFill>
                  <a:schemeClr val="accent2"/>
                </a:solidFill>
                <a:latin typeface="微软雅黑" panose="020B0503020204020204" pitchFamily="34" charset="-122"/>
                <a:ea typeface="微软雅黑" panose="020B0503020204020204" pitchFamily="34" charset="-122"/>
              </a:rPr>
              <a:t>一</a:t>
            </a:r>
            <a:endParaRPr lang="en-US" altLang="zh-CN" sz="1999"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4591" name="TextBox 16"/>
              <p:cNvSpPr txBox="1"/>
              <p:nvPr/>
            </p:nvSpPr>
            <p:spPr>
              <a:xfrm>
                <a:off x="3527634" y="1640838"/>
                <a:ext cx="6882299" cy="646331"/>
              </a:xfrm>
              <a:prstGeom prst="rect">
                <a:avLst/>
              </a:prstGeom>
              <a:noFill/>
              <a:ln w="9525">
                <a:noFill/>
              </a:ln>
            </p:spPr>
            <p:txBody>
              <a:bodyPr wrap="square" anchor="t">
                <a:spAutoFit/>
              </a:bodyPr>
              <a:lstStyle/>
              <a:p>
                <a:r>
                  <a:rPr lang="zh-CN" altLang="en-US" dirty="0"/>
                  <a:t>一张图片包含了</a:t>
                </a:r>
                <a14:m>
                  <m:oMath xmlns:m="http://schemas.openxmlformats.org/officeDocument/2006/math">
                    <m:r>
                      <a:rPr lang="en-US" altLang="zh-CN" i="1">
                        <a:latin typeface="Cambria Math" panose="02040503050406030204" pitchFamily="18" charset="0"/>
                      </a:rPr>
                      <m:t>h</m:t>
                    </m:r>
                  </m:oMath>
                </a14:m>
                <a:r>
                  <a:rPr lang="zh-CN" altLang="en-US" dirty="0"/>
                  <a:t>行、</a:t>
                </a:r>
                <a14:m>
                  <m:oMath xmlns:m="http://schemas.openxmlformats.org/officeDocument/2006/math">
                    <m:r>
                      <a:rPr lang="en-US" altLang="zh-CN" i="1">
                        <a:latin typeface="Cambria Math" panose="02040503050406030204" pitchFamily="18" charset="0"/>
                      </a:rPr>
                      <m:t>𝑤</m:t>
                    </m:r>
                  </m:oMath>
                </a14:m>
                <a:r>
                  <a:rPr lang="zh-CN" altLang="en-US" dirty="0"/>
                  <a:t>列，每个位置保存了像素值，像素值一般由</a:t>
                </a:r>
                <a:r>
                  <a:rPr lang="en-US" altLang="zh-CN" dirty="0"/>
                  <a:t>0~255</a:t>
                </a:r>
                <a:r>
                  <a:rPr lang="zh-CN" altLang="en-US" dirty="0"/>
                  <a:t>的整形数值表示颜色强度信息</a:t>
                </a:r>
                <a:endParaRPr lang="en-US" altLang="zh-CN" dirty="0"/>
              </a:p>
            </p:txBody>
          </p:sp>
        </mc:Choice>
        <mc:Fallback>
          <p:sp>
            <p:nvSpPr>
              <p:cNvPr id="24591" name="TextBox 16"/>
              <p:cNvSpPr txBox="1">
                <a:spLocks noRot="1" noChangeAspect="1" noMove="1" noResize="1" noEditPoints="1" noAdjustHandles="1" noChangeArrowheads="1" noChangeShapeType="1" noTextEdit="1"/>
              </p:cNvSpPr>
              <p:nvPr/>
            </p:nvSpPr>
            <p:spPr>
              <a:xfrm>
                <a:off x="3527634" y="1640838"/>
                <a:ext cx="6882299" cy="646331"/>
              </a:xfrm>
              <a:prstGeom prst="rect">
                <a:avLst/>
              </a:prstGeom>
              <a:blipFill>
                <a:blip r:embed="rId2"/>
                <a:stretch>
                  <a:fillRect l="-797" t="-4717" b="-14151"/>
                </a:stretch>
              </a:blipFill>
              <a:ln w="9525">
                <a:noFill/>
              </a:ln>
            </p:spPr>
            <p:txBody>
              <a:bodyPr/>
              <a:lstStyle/>
              <a:p>
                <a:r>
                  <a:rPr lang="zh-CN" altLang="en-US">
                    <a:noFill/>
                  </a:rPr>
                  <a:t> </a:t>
                </a:r>
              </a:p>
            </p:txBody>
          </p:sp>
        </mc:Fallback>
      </mc:AlternateContent>
      <p:sp>
        <p:nvSpPr>
          <p:cNvPr id="24592" name="TextBox 17"/>
          <p:cNvSpPr txBox="1"/>
          <p:nvPr/>
        </p:nvSpPr>
        <p:spPr>
          <a:xfrm>
            <a:off x="5298594" y="2800595"/>
            <a:ext cx="3105524" cy="399894"/>
          </a:xfrm>
          <a:prstGeom prst="rect">
            <a:avLst/>
          </a:prstGeom>
          <a:noFill/>
          <a:ln w="9525">
            <a:noFill/>
          </a:ln>
        </p:spPr>
        <p:txBody>
          <a:bodyPr anchor="t">
            <a:spAutoFit/>
          </a:bodyPr>
          <a:lstStyle/>
          <a:p>
            <a:pPr algn="ctr"/>
            <a:r>
              <a:rPr lang="zh-CN" altLang="en-US" sz="1999" dirty="0">
                <a:solidFill>
                  <a:schemeClr val="accent2"/>
                </a:solidFill>
                <a:latin typeface="微软雅黑" panose="020B0503020204020204" pitchFamily="34" charset="-122"/>
                <a:ea typeface="微软雅黑" panose="020B0503020204020204" pitchFamily="34" charset="-122"/>
              </a:rPr>
              <a:t>二</a:t>
            </a:r>
            <a:endParaRPr lang="en-US" altLang="zh-CN" sz="1999"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4593" name="TextBox 18"/>
              <p:cNvSpPr txBox="1"/>
              <p:nvPr/>
            </p:nvSpPr>
            <p:spPr>
              <a:xfrm>
                <a:off x="3527635" y="3311571"/>
                <a:ext cx="6887059" cy="1200329"/>
              </a:xfrm>
              <a:prstGeom prst="rect">
                <a:avLst/>
              </a:prstGeom>
              <a:noFill/>
              <a:ln w="9525">
                <a:noFill/>
              </a:ln>
            </p:spPr>
            <p:txBody>
              <a:bodyPr wrap="square" anchor="t">
                <a:spAutoFit/>
              </a:bodyPr>
              <a:lstStyle/>
              <a:p>
                <a:r>
                  <a:rPr lang="zh-CN" altLang="en-US" dirty="0"/>
                  <a:t>对于彩色图片，每个像素点包含了</a:t>
                </a:r>
                <a:r>
                  <a:rPr lang="en-US" altLang="zh-CN" dirty="0"/>
                  <a:t>R</a:t>
                </a:r>
                <a:r>
                  <a:rPr lang="zh-CN" altLang="en-US" dirty="0"/>
                  <a:t>、</a:t>
                </a:r>
                <a:r>
                  <a:rPr lang="en-US" altLang="zh-CN" dirty="0"/>
                  <a:t>G</a:t>
                </a:r>
                <a:r>
                  <a:rPr lang="zh-CN" altLang="en-US" dirty="0"/>
                  <a:t>、</a:t>
                </a:r>
                <a:r>
                  <a:rPr lang="en-US" altLang="zh-CN" dirty="0"/>
                  <a:t>B</a:t>
                </a:r>
                <a:r>
                  <a:rPr lang="zh-CN" altLang="en-US" dirty="0"/>
                  <a:t>三个通道的强度信息，分别代表红色通道、绿色通道、蓝色通道的颜色强度，故彩色图片的每个像素点使用了一个</a:t>
                </a:r>
                <a:r>
                  <a:rPr lang="en-US" altLang="zh-CN" dirty="0"/>
                  <a:t>1</a:t>
                </a:r>
                <a:r>
                  <a:rPr lang="zh-CN" altLang="en-US" dirty="0"/>
                  <a:t>维、长度为</a:t>
                </a:r>
                <a:r>
                  <a:rPr lang="en-US" altLang="zh-CN" dirty="0"/>
                  <a:t>3</a:t>
                </a:r>
                <a:r>
                  <a:rPr lang="zh-CN" altLang="en-US" dirty="0"/>
                  <a:t>的向量（</a:t>
                </a:r>
                <a:r>
                  <a:rPr lang="en-US" altLang="zh-CN" dirty="0"/>
                  <a:t>Vector</a:t>
                </a:r>
                <a:r>
                  <a:rPr lang="zh-CN" altLang="en-US" dirty="0"/>
                  <a:t>）表示，整张彩色图片被保存为形状是</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𝑤</m:t>
                    </m:r>
                    <m:r>
                      <a:rPr lang="en-US" altLang="zh-CN" i="1">
                        <a:latin typeface="Cambria Math" panose="02040503050406030204" pitchFamily="18" charset="0"/>
                      </a:rPr>
                      <m:t>, 3]</m:t>
                    </m:r>
                  </m:oMath>
                </a14:m>
                <a:r>
                  <a:rPr lang="zh-CN" altLang="en-US" dirty="0"/>
                  <a:t>的张量（</a:t>
                </a:r>
                <a:r>
                  <a:rPr lang="en-US" altLang="zh-CN" dirty="0"/>
                  <a:t>Tensor</a:t>
                </a:r>
                <a:r>
                  <a:rPr lang="zh-CN" altLang="en-US" dirty="0"/>
                  <a:t>）</a:t>
                </a:r>
                <a:endParaRPr lang="en-US" altLang="zh-CN" dirty="0"/>
              </a:p>
            </p:txBody>
          </p:sp>
        </mc:Choice>
        <mc:Fallback>
          <p:sp>
            <p:nvSpPr>
              <p:cNvPr id="24593" name="TextBox 18"/>
              <p:cNvSpPr txBox="1">
                <a:spLocks noRot="1" noChangeAspect="1" noMove="1" noResize="1" noEditPoints="1" noAdjustHandles="1" noChangeArrowheads="1" noChangeShapeType="1" noTextEdit="1"/>
              </p:cNvSpPr>
              <p:nvPr/>
            </p:nvSpPr>
            <p:spPr>
              <a:xfrm>
                <a:off x="3527635" y="3311571"/>
                <a:ext cx="6887059" cy="1200329"/>
              </a:xfrm>
              <a:prstGeom prst="rect">
                <a:avLst/>
              </a:prstGeom>
              <a:blipFill>
                <a:blip r:embed="rId3"/>
                <a:stretch>
                  <a:fillRect l="-797" t="-2538" r="-531" b="-7107"/>
                </a:stretch>
              </a:blipFill>
              <a:ln w="9525">
                <a:noFill/>
              </a:ln>
            </p:spPr>
            <p:txBody>
              <a:bodyPr/>
              <a:lstStyle/>
              <a:p>
                <a:r>
                  <a:rPr lang="zh-CN" altLang="en-US">
                    <a:noFill/>
                  </a:rPr>
                  <a:t> </a:t>
                </a:r>
              </a:p>
            </p:txBody>
          </p:sp>
        </mc:Fallback>
      </mc:AlternateContent>
      <p:sp>
        <p:nvSpPr>
          <p:cNvPr id="24594" name="TextBox 19"/>
          <p:cNvSpPr txBox="1"/>
          <p:nvPr/>
        </p:nvSpPr>
        <p:spPr>
          <a:xfrm>
            <a:off x="5293833" y="4845143"/>
            <a:ext cx="3105524" cy="399894"/>
          </a:xfrm>
          <a:prstGeom prst="rect">
            <a:avLst/>
          </a:prstGeom>
          <a:noFill/>
          <a:ln w="9525">
            <a:noFill/>
          </a:ln>
        </p:spPr>
        <p:txBody>
          <a:bodyPr anchor="t">
            <a:spAutoFit/>
          </a:bodyPr>
          <a:lstStyle/>
          <a:p>
            <a:pPr algn="ctr"/>
            <a:r>
              <a:rPr lang="zh-CN" altLang="en-US" sz="1999" dirty="0">
                <a:solidFill>
                  <a:schemeClr val="accent2"/>
                </a:solidFill>
                <a:latin typeface="微软雅黑" panose="020B0503020204020204" pitchFamily="34" charset="-122"/>
                <a:ea typeface="微软雅黑" panose="020B0503020204020204" pitchFamily="34" charset="-122"/>
              </a:rPr>
              <a:t>三</a:t>
            </a:r>
            <a:endParaRPr lang="en-US" altLang="zh-CN" sz="1999"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4595" name="TextBox 20"/>
              <p:cNvSpPr txBox="1"/>
              <p:nvPr/>
            </p:nvSpPr>
            <p:spPr>
              <a:xfrm>
                <a:off x="3527633" y="5343538"/>
                <a:ext cx="6882299" cy="923330"/>
              </a:xfrm>
              <a:prstGeom prst="rect">
                <a:avLst/>
              </a:prstGeom>
              <a:noFill/>
              <a:ln w="9525">
                <a:noFill/>
              </a:ln>
            </p:spPr>
            <p:txBody>
              <a:bodyPr wrap="square" anchor="t">
                <a:spAutoFit/>
              </a:bodyPr>
              <a:lstStyle/>
              <a:p>
                <a:r>
                  <a:rPr lang="zh-CN" altLang="en-US" dirty="0"/>
                  <a:t>对于灰度图片，使用一个数值表示灰度强度，例如</a:t>
                </a:r>
                <a:r>
                  <a:rPr lang="en-US" altLang="zh-CN" dirty="0"/>
                  <a:t>0</a:t>
                </a:r>
                <a:r>
                  <a:rPr lang="zh-CN" altLang="en-US" dirty="0"/>
                  <a:t>表示纯黑，</a:t>
                </a:r>
                <a:r>
                  <a:rPr lang="en-US" altLang="zh-CN" dirty="0"/>
                  <a:t>255</a:t>
                </a:r>
                <a:r>
                  <a:rPr lang="zh-CN" altLang="en-US" dirty="0"/>
                  <a:t>表示纯白，因此它只需要一个形状为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𝑤</m:t>
                    </m:r>
                    <m:r>
                      <a:rPr lang="en-US" altLang="zh-CN" i="1">
                        <a:latin typeface="Cambria Math" panose="02040503050406030204" pitchFamily="18" charset="0"/>
                      </a:rPr>
                      <m:t>]</m:t>
                    </m:r>
                  </m:oMath>
                </a14:m>
                <a:r>
                  <a:rPr lang="zh-CN" altLang="en-US" dirty="0"/>
                  <a:t>的二维矩阵（或形状为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𝑤</m:t>
                    </m:r>
                    <m:r>
                      <a:rPr lang="en-US" altLang="zh-CN" i="1">
                        <a:latin typeface="Cambria Math" panose="02040503050406030204" pitchFamily="18" charset="0"/>
                      </a:rPr>
                      <m:t>, 1]</m:t>
                    </m:r>
                  </m:oMath>
                </a14:m>
                <a:r>
                  <a:rPr lang="zh-CN" altLang="en-US" dirty="0"/>
                  <a:t>的张量）来表示</a:t>
                </a:r>
                <a:endParaRPr lang="en-US" altLang="zh-CN" dirty="0"/>
              </a:p>
            </p:txBody>
          </p:sp>
        </mc:Choice>
        <mc:Fallback>
          <p:sp>
            <p:nvSpPr>
              <p:cNvPr id="24595" name="TextBox 20"/>
              <p:cNvSpPr txBox="1">
                <a:spLocks noRot="1" noChangeAspect="1" noMove="1" noResize="1" noEditPoints="1" noAdjustHandles="1" noChangeArrowheads="1" noChangeShapeType="1" noTextEdit="1"/>
              </p:cNvSpPr>
              <p:nvPr/>
            </p:nvSpPr>
            <p:spPr>
              <a:xfrm>
                <a:off x="3527633" y="5343538"/>
                <a:ext cx="6882299" cy="923330"/>
              </a:xfrm>
              <a:prstGeom prst="rect">
                <a:avLst/>
              </a:prstGeom>
              <a:blipFill>
                <a:blip r:embed="rId4"/>
                <a:stretch>
                  <a:fillRect l="-797" t="-3974" r="-709" b="-9934"/>
                </a:stretch>
              </a:blipFill>
              <a:ln w="9525">
                <a:noFill/>
              </a:ln>
            </p:spPr>
            <p:txBody>
              <a:bodyPr/>
              <a:lstStyle/>
              <a:p>
                <a:r>
                  <a:rPr lang="zh-CN" altLang="en-US">
                    <a:noFill/>
                  </a:rPr>
                  <a:t> </a:t>
                </a:r>
              </a:p>
            </p:txBody>
          </p:sp>
        </mc:Fallback>
      </mc:AlternateContent>
      <p:sp>
        <p:nvSpPr>
          <p:cNvPr id="24596" name="TextBox 21"/>
          <p:cNvSpPr txBox="1"/>
          <p:nvPr/>
        </p:nvSpPr>
        <p:spPr>
          <a:xfrm>
            <a:off x="1204443" y="3230640"/>
            <a:ext cx="1498015" cy="892296"/>
          </a:xfrm>
          <a:prstGeom prst="rect">
            <a:avLst/>
          </a:prstGeom>
          <a:noFill/>
          <a:ln w="9525">
            <a:noFill/>
          </a:ln>
        </p:spPr>
        <p:txBody>
          <a:bodyPr anchor="t">
            <a:spAutoFit/>
          </a:bodyPr>
          <a:lstStyle/>
          <a:p>
            <a:pPr algn="ctr"/>
            <a:r>
              <a:rPr lang="zh-CN" altLang="en-US" sz="2599" b="1" dirty="0">
                <a:solidFill>
                  <a:schemeClr val="accent2"/>
                </a:solidFill>
                <a:latin typeface="微软雅黑" panose="020B0503020204020204" pitchFamily="34" charset="-122"/>
                <a:ea typeface="微软雅黑" panose="020B0503020204020204" pitchFamily="34" charset="-122"/>
              </a:rPr>
              <a:t>图片</a:t>
            </a:r>
            <a:endParaRPr lang="en-US" altLang="zh-CN" sz="2599" b="1" dirty="0">
              <a:solidFill>
                <a:schemeClr val="accent2"/>
              </a:solidFill>
              <a:latin typeface="微软雅黑" panose="020B0503020204020204" pitchFamily="34" charset="-122"/>
              <a:ea typeface="微软雅黑" panose="020B0503020204020204" pitchFamily="34" charset="-122"/>
            </a:endParaRPr>
          </a:p>
          <a:p>
            <a:pPr algn="ctr"/>
            <a:r>
              <a:rPr lang="zh-CN" altLang="en-US" sz="2599" b="1" dirty="0">
                <a:solidFill>
                  <a:schemeClr val="accent2"/>
                </a:solidFill>
                <a:latin typeface="微软雅黑" panose="020B0503020204020204" pitchFamily="34" charset="-122"/>
                <a:ea typeface="微软雅黑" panose="020B0503020204020204" pitchFamily="34" charset="-122"/>
              </a:rPr>
              <a:t>表示</a:t>
            </a:r>
            <a:endParaRPr lang="en-US" altLang="zh-CN" sz="2599"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4579"/>
                                        </p:tgtEl>
                                        <p:attrNameLst>
                                          <p:attrName>style.visibility</p:attrName>
                                        </p:attrNameLst>
                                      </p:cBhvr>
                                      <p:to>
                                        <p:strVal val="visible"/>
                                      </p:to>
                                    </p:set>
                                    <p:anim calcmode="lin" valueType="num">
                                      <p:cBhvr>
                                        <p:cTn id="7" dur="300" fill="hold"/>
                                        <p:tgtEl>
                                          <p:spTgt spid="24579"/>
                                        </p:tgtEl>
                                        <p:attrNameLst>
                                          <p:attrName>ppt_w</p:attrName>
                                        </p:attrNameLst>
                                      </p:cBhvr>
                                      <p:tavLst>
                                        <p:tav tm="0">
                                          <p:val>
                                            <p:fltVal val="0"/>
                                          </p:val>
                                        </p:tav>
                                        <p:tav tm="100000">
                                          <p:val>
                                            <p:strVal val="#ppt_w"/>
                                          </p:val>
                                        </p:tav>
                                      </p:tavLst>
                                    </p:anim>
                                    <p:anim calcmode="lin" valueType="num">
                                      <p:cBhvr>
                                        <p:cTn id="8" dur="300" fill="hold"/>
                                        <p:tgtEl>
                                          <p:spTgt spid="24579"/>
                                        </p:tgtEl>
                                        <p:attrNameLst>
                                          <p:attrName>ppt_h</p:attrName>
                                        </p:attrNameLst>
                                      </p:cBhvr>
                                      <p:tavLst>
                                        <p:tav tm="0">
                                          <p:val>
                                            <p:fltVal val="0"/>
                                          </p:val>
                                        </p:tav>
                                        <p:tav tm="100000">
                                          <p:val>
                                            <p:strVal val="#ppt_h"/>
                                          </p:val>
                                        </p:tav>
                                      </p:tavLst>
                                    </p:anim>
                                    <p:anim calcmode="lin" valueType="num">
                                      <p:cBhvr>
                                        <p:cTn id="9" dur="300" fill="hold"/>
                                        <p:tgtEl>
                                          <p:spTgt spid="24579"/>
                                        </p:tgtEl>
                                        <p:attrNameLst>
                                          <p:attrName>style.rotation</p:attrName>
                                        </p:attrNameLst>
                                      </p:cBhvr>
                                      <p:tavLst>
                                        <p:tav tm="0">
                                          <p:val>
                                            <p:fltVal val="90"/>
                                          </p:val>
                                        </p:tav>
                                        <p:tav tm="100000">
                                          <p:val>
                                            <p:fltVal val="0"/>
                                          </p:val>
                                        </p:tav>
                                      </p:tavLst>
                                    </p:anim>
                                    <p:animEffect transition="in" filter="fade">
                                      <p:cBhvr>
                                        <p:cTn id="10" dur="300"/>
                                        <p:tgtEl>
                                          <p:spTgt spid="24579"/>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4578"/>
                                        </p:tgtEl>
                                        <p:attrNameLst>
                                          <p:attrName>style.visibility</p:attrName>
                                        </p:attrNameLst>
                                      </p:cBhvr>
                                      <p:to>
                                        <p:strVal val="visible"/>
                                      </p:to>
                                    </p:set>
                                    <p:anim calcmode="lin" valueType="num">
                                      <p:cBhvr>
                                        <p:cTn id="14" dur="400" fill="hold"/>
                                        <p:tgtEl>
                                          <p:spTgt spid="24578"/>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4578"/>
                                        </p:tgtEl>
                                        <p:attrNameLst>
                                          <p:attrName>ppt_y</p:attrName>
                                        </p:attrNameLst>
                                      </p:cBhvr>
                                      <p:tavLst>
                                        <p:tav tm="0">
                                          <p:val>
                                            <p:strVal val="#ppt_y"/>
                                          </p:val>
                                        </p:tav>
                                        <p:tav tm="100000">
                                          <p:val>
                                            <p:strVal val="#ppt_y"/>
                                          </p:val>
                                        </p:tav>
                                      </p:tavLst>
                                    </p:anim>
                                    <p:anim calcmode="lin" valueType="num">
                                      <p:cBhvr>
                                        <p:cTn id="16" dur="400" fill="hold"/>
                                        <p:tgtEl>
                                          <p:spTgt spid="24578"/>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457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4578"/>
                                        </p:tgtEl>
                                      </p:cBhvr>
                                    </p:animEffect>
                                  </p:childTnLst>
                                </p:cTn>
                              </p:par>
                            </p:childTnLst>
                          </p:cTn>
                        </p:par>
                        <p:par>
                          <p:cTn id="19" fill="hold">
                            <p:stCondLst>
                              <p:cond delay="940"/>
                            </p:stCondLst>
                            <p:childTnLst>
                              <p:par>
                                <p:cTn id="20" presetID="31" presetClass="entr" presetSubtype="0" fill="hold" nodeType="afterEffect">
                                  <p:stCondLst>
                                    <p:cond delay="0"/>
                                  </p:stCondLst>
                                  <p:childTnLst>
                                    <p:set>
                                      <p:cBhvr>
                                        <p:cTn id="21" dur="1" fill="hold">
                                          <p:stCondLst>
                                            <p:cond delay="0"/>
                                          </p:stCondLst>
                                        </p:cTn>
                                        <p:tgtEl>
                                          <p:spTgt spid="24580"/>
                                        </p:tgtEl>
                                        <p:attrNameLst>
                                          <p:attrName>style.visibility</p:attrName>
                                        </p:attrNameLst>
                                      </p:cBhvr>
                                      <p:to>
                                        <p:strVal val="visible"/>
                                      </p:to>
                                    </p:set>
                                    <p:anim calcmode="lin" valueType="num">
                                      <p:cBhvr>
                                        <p:cTn id="22" dur="1000" fill="hold"/>
                                        <p:tgtEl>
                                          <p:spTgt spid="24580"/>
                                        </p:tgtEl>
                                        <p:attrNameLst>
                                          <p:attrName>ppt_w</p:attrName>
                                        </p:attrNameLst>
                                      </p:cBhvr>
                                      <p:tavLst>
                                        <p:tav tm="0">
                                          <p:val>
                                            <p:fltVal val="0"/>
                                          </p:val>
                                        </p:tav>
                                        <p:tav tm="100000">
                                          <p:val>
                                            <p:strVal val="#ppt_w"/>
                                          </p:val>
                                        </p:tav>
                                      </p:tavLst>
                                    </p:anim>
                                    <p:anim calcmode="lin" valueType="num">
                                      <p:cBhvr>
                                        <p:cTn id="23" dur="1000" fill="hold"/>
                                        <p:tgtEl>
                                          <p:spTgt spid="24580"/>
                                        </p:tgtEl>
                                        <p:attrNameLst>
                                          <p:attrName>ppt_h</p:attrName>
                                        </p:attrNameLst>
                                      </p:cBhvr>
                                      <p:tavLst>
                                        <p:tav tm="0">
                                          <p:val>
                                            <p:fltVal val="0"/>
                                          </p:val>
                                        </p:tav>
                                        <p:tav tm="100000">
                                          <p:val>
                                            <p:strVal val="#ppt_h"/>
                                          </p:val>
                                        </p:tav>
                                      </p:tavLst>
                                    </p:anim>
                                    <p:anim calcmode="lin" valueType="num">
                                      <p:cBhvr>
                                        <p:cTn id="24" dur="1000" fill="hold"/>
                                        <p:tgtEl>
                                          <p:spTgt spid="24580"/>
                                        </p:tgtEl>
                                        <p:attrNameLst>
                                          <p:attrName>style.rotation</p:attrName>
                                        </p:attrNameLst>
                                      </p:cBhvr>
                                      <p:tavLst>
                                        <p:tav tm="0">
                                          <p:val>
                                            <p:fltVal val="90"/>
                                          </p:val>
                                        </p:tav>
                                        <p:tav tm="100000">
                                          <p:val>
                                            <p:fltVal val="0"/>
                                          </p:val>
                                        </p:tav>
                                      </p:tavLst>
                                    </p:anim>
                                    <p:animEffect transition="in" filter="fade">
                                      <p:cBhvr>
                                        <p:cTn id="25" dur="1000"/>
                                        <p:tgtEl>
                                          <p:spTgt spid="24580"/>
                                        </p:tgtEl>
                                      </p:cBhvr>
                                    </p:animEffect>
                                  </p:childTnLst>
                                </p:cTn>
                              </p:par>
                            </p:childTnLst>
                          </p:cTn>
                        </p:par>
                        <p:par>
                          <p:cTn id="26" fill="hold">
                            <p:stCondLst>
                              <p:cond delay="194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24596"/>
                                        </p:tgtEl>
                                        <p:attrNameLst>
                                          <p:attrName>style.visibility</p:attrName>
                                        </p:attrNameLst>
                                      </p:cBhvr>
                                      <p:to>
                                        <p:strVal val="visible"/>
                                      </p:to>
                                    </p:set>
                                    <p:anim calcmode="lin" valueType="num">
                                      <p:cBhvr>
                                        <p:cTn id="29" dur="500" fill="hold"/>
                                        <p:tgtEl>
                                          <p:spTgt spid="24596"/>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24596"/>
                                        </p:tgtEl>
                                        <p:attrNameLst>
                                          <p:attrName>ppt_y</p:attrName>
                                        </p:attrNameLst>
                                      </p:cBhvr>
                                      <p:tavLst>
                                        <p:tav tm="0">
                                          <p:val>
                                            <p:strVal val="#ppt_y"/>
                                          </p:val>
                                        </p:tav>
                                        <p:tav tm="100000">
                                          <p:val>
                                            <p:strVal val="#ppt_y"/>
                                          </p:val>
                                        </p:tav>
                                      </p:tavLst>
                                    </p:anim>
                                    <p:anim calcmode="lin" valueType="num">
                                      <p:cBhvr>
                                        <p:cTn id="31" dur="500" fill="hold"/>
                                        <p:tgtEl>
                                          <p:spTgt spid="24596"/>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24596"/>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24596"/>
                                        </p:tgtEl>
                                      </p:cBhvr>
                                    </p:animEffect>
                                  </p:childTnLst>
                                </p:cTn>
                              </p:par>
                            </p:childTnLst>
                          </p:cTn>
                        </p:par>
                        <p:par>
                          <p:cTn id="34" fill="hold">
                            <p:stCondLst>
                              <p:cond delay="2590"/>
                            </p:stCondLst>
                            <p:childTnLst>
                              <p:par>
                                <p:cTn id="35" presetID="22" presetClass="entr" presetSubtype="8" fill="hold" nodeType="afterEffect">
                                  <p:stCondLst>
                                    <p:cond delay="0"/>
                                  </p:stCondLst>
                                  <p:childTnLst>
                                    <p:set>
                                      <p:cBhvr>
                                        <p:cTn id="36" dur="1" fill="hold">
                                          <p:stCondLst>
                                            <p:cond delay="0"/>
                                          </p:stCondLst>
                                        </p:cTn>
                                        <p:tgtEl>
                                          <p:spTgt spid="24581"/>
                                        </p:tgtEl>
                                        <p:attrNameLst>
                                          <p:attrName>style.visibility</p:attrName>
                                        </p:attrNameLst>
                                      </p:cBhvr>
                                      <p:to>
                                        <p:strVal val="visible"/>
                                      </p:to>
                                    </p:set>
                                    <p:animEffect transition="in" filter="wipe(left)">
                                      <p:cBhvr>
                                        <p:cTn id="37" dur="500"/>
                                        <p:tgtEl>
                                          <p:spTgt spid="24581"/>
                                        </p:tgtEl>
                                      </p:cBhvr>
                                    </p:animEffect>
                                  </p:childTnLst>
                                </p:cTn>
                              </p:par>
                              <p:par>
                                <p:cTn id="38" presetID="22" presetClass="entr" presetSubtype="8" fill="hold" nodeType="withEffect">
                                  <p:stCondLst>
                                    <p:cond delay="0"/>
                                  </p:stCondLst>
                                  <p:childTnLst>
                                    <p:set>
                                      <p:cBhvr>
                                        <p:cTn id="39" dur="1" fill="hold">
                                          <p:stCondLst>
                                            <p:cond delay="0"/>
                                          </p:stCondLst>
                                        </p:cTn>
                                        <p:tgtEl>
                                          <p:spTgt spid="24582"/>
                                        </p:tgtEl>
                                        <p:attrNameLst>
                                          <p:attrName>style.visibility</p:attrName>
                                        </p:attrNameLst>
                                      </p:cBhvr>
                                      <p:to>
                                        <p:strVal val="visible"/>
                                      </p:to>
                                    </p:set>
                                    <p:animEffect transition="in" filter="wipe(left)">
                                      <p:cBhvr>
                                        <p:cTn id="40" dur="500"/>
                                        <p:tgtEl>
                                          <p:spTgt spid="24582"/>
                                        </p:tgtEl>
                                      </p:cBhvr>
                                    </p:animEffect>
                                  </p:childTnLst>
                                </p:cTn>
                              </p:par>
                              <p:par>
                                <p:cTn id="41" presetID="22" presetClass="entr" presetSubtype="8" fill="hold" nodeType="withEffect">
                                  <p:stCondLst>
                                    <p:cond delay="0"/>
                                  </p:stCondLst>
                                  <p:childTnLst>
                                    <p:set>
                                      <p:cBhvr>
                                        <p:cTn id="42" dur="1" fill="hold">
                                          <p:stCondLst>
                                            <p:cond delay="0"/>
                                          </p:stCondLst>
                                        </p:cTn>
                                        <p:tgtEl>
                                          <p:spTgt spid="24587"/>
                                        </p:tgtEl>
                                        <p:attrNameLst>
                                          <p:attrName>style.visibility</p:attrName>
                                        </p:attrNameLst>
                                      </p:cBhvr>
                                      <p:to>
                                        <p:strVal val="visible"/>
                                      </p:to>
                                    </p:set>
                                    <p:animEffect transition="in" filter="wipe(left)">
                                      <p:cBhvr>
                                        <p:cTn id="43" dur="500"/>
                                        <p:tgtEl>
                                          <p:spTgt spid="24587"/>
                                        </p:tgtEl>
                                      </p:cBhvr>
                                    </p:animEffect>
                                  </p:childTnLst>
                                </p:cTn>
                              </p:par>
                            </p:childTnLst>
                          </p:cTn>
                        </p:par>
                        <p:par>
                          <p:cTn id="44" fill="hold">
                            <p:stCondLst>
                              <p:cond delay="3090"/>
                            </p:stCondLst>
                            <p:childTnLst>
                              <p:par>
                                <p:cTn id="45" presetID="22" presetClass="entr" presetSubtype="8" fill="hold" grpId="0" nodeType="afterEffect">
                                  <p:stCondLst>
                                    <p:cond delay="0"/>
                                  </p:stCondLst>
                                  <p:childTnLst>
                                    <p:set>
                                      <p:cBhvr>
                                        <p:cTn id="46" dur="1" fill="hold">
                                          <p:stCondLst>
                                            <p:cond delay="0"/>
                                          </p:stCondLst>
                                        </p:cTn>
                                        <p:tgtEl>
                                          <p:spTgt spid="24591"/>
                                        </p:tgtEl>
                                        <p:attrNameLst>
                                          <p:attrName>style.visibility</p:attrName>
                                        </p:attrNameLst>
                                      </p:cBhvr>
                                      <p:to>
                                        <p:strVal val="visible"/>
                                      </p:to>
                                    </p:set>
                                    <p:animEffect transition="in" filter="wipe(left)">
                                      <p:cBhvr>
                                        <p:cTn id="47" dur="500"/>
                                        <p:tgtEl>
                                          <p:spTgt spid="2459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4583"/>
                                        </p:tgtEl>
                                        <p:attrNameLst>
                                          <p:attrName>style.visibility</p:attrName>
                                        </p:attrNameLst>
                                      </p:cBhvr>
                                      <p:to>
                                        <p:strVal val="visible"/>
                                      </p:to>
                                    </p:set>
                                    <p:animEffect transition="in" filter="wipe(left)">
                                      <p:cBhvr>
                                        <p:cTn id="50" dur="500"/>
                                        <p:tgtEl>
                                          <p:spTgt spid="2458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4593"/>
                                        </p:tgtEl>
                                        <p:attrNameLst>
                                          <p:attrName>style.visibility</p:attrName>
                                        </p:attrNameLst>
                                      </p:cBhvr>
                                      <p:to>
                                        <p:strVal val="visible"/>
                                      </p:to>
                                    </p:set>
                                    <p:animEffect transition="in" filter="wipe(left)">
                                      <p:cBhvr>
                                        <p:cTn id="53" dur="500"/>
                                        <p:tgtEl>
                                          <p:spTgt spid="2459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4585"/>
                                        </p:tgtEl>
                                        <p:attrNameLst>
                                          <p:attrName>style.visibility</p:attrName>
                                        </p:attrNameLst>
                                      </p:cBhvr>
                                      <p:to>
                                        <p:strVal val="visible"/>
                                      </p:to>
                                    </p:set>
                                    <p:animEffect transition="in" filter="wipe(left)">
                                      <p:cBhvr>
                                        <p:cTn id="56" dur="500"/>
                                        <p:tgtEl>
                                          <p:spTgt spid="2458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4595"/>
                                        </p:tgtEl>
                                        <p:attrNameLst>
                                          <p:attrName>style.visibility</p:attrName>
                                        </p:attrNameLst>
                                      </p:cBhvr>
                                      <p:to>
                                        <p:strVal val="visible"/>
                                      </p:to>
                                    </p:set>
                                    <p:animEffect transition="in" filter="wipe(left)">
                                      <p:cBhvr>
                                        <p:cTn id="59" dur="500"/>
                                        <p:tgtEl>
                                          <p:spTgt spid="2459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4588"/>
                                        </p:tgtEl>
                                        <p:attrNameLst>
                                          <p:attrName>style.visibility</p:attrName>
                                        </p:attrNameLst>
                                      </p:cBhvr>
                                      <p:to>
                                        <p:strVal val="visible"/>
                                      </p:to>
                                    </p:set>
                                    <p:animEffect transition="in" filter="wipe(left)">
                                      <p:cBhvr>
                                        <p:cTn id="62" dur="500"/>
                                        <p:tgtEl>
                                          <p:spTgt spid="24588"/>
                                        </p:tgtEl>
                                      </p:cBhvr>
                                    </p:animEffect>
                                  </p:childTnLst>
                                </p:cTn>
                              </p:par>
                            </p:childTnLst>
                          </p:cTn>
                        </p:par>
                        <p:par>
                          <p:cTn id="63" fill="hold">
                            <p:stCondLst>
                              <p:cond delay="3590"/>
                            </p:stCondLst>
                            <p:childTnLst>
                              <p:par>
                                <p:cTn id="64" presetID="47" presetClass="entr" presetSubtype="0" fill="hold" grpId="0" nodeType="afterEffect">
                                  <p:stCondLst>
                                    <p:cond delay="0"/>
                                  </p:stCondLst>
                                  <p:childTnLst>
                                    <p:set>
                                      <p:cBhvr>
                                        <p:cTn id="65" dur="1" fill="hold">
                                          <p:stCondLst>
                                            <p:cond delay="0"/>
                                          </p:stCondLst>
                                        </p:cTn>
                                        <p:tgtEl>
                                          <p:spTgt spid="24590"/>
                                        </p:tgtEl>
                                        <p:attrNameLst>
                                          <p:attrName>style.visibility</p:attrName>
                                        </p:attrNameLst>
                                      </p:cBhvr>
                                      <p:to>
                                        <p:strVal val="visible"/>
                                      </p:to>
                                    </p:set>
                                    <p:animEffect transition="in" filter="fade">
                                      <p:cBhvr>
                                        <p:cTn id="66" dur="1000"/>
                                        <p:tgtEl>
                                          <p:spTgt spid="24590"/>
                                        </p:tgtEl>
                                      </p:cBhvr>
                                    </p:animEffect>
                                    <p:anim calcmode="lin" valueType="num">
                                      <p:cBhvr>
                                        <p:cTn id="67" dur="1000" fill="hold"/>
                                        <p:tgtEl>
                                          <p:spTgt spid="24590"/>
                                        </p:tgtEl>
                                        <p:attrNameLst>
                                          <p:attrName>ppt_x</p:attrName>
                                        </p:attrNameLst>
                                      </p:cBhvr>
                                      <p:tavLst>
                                        <p:tav tm="0">
                                          <p:val>
                                            <p:strVal val="#ppt_x"/>
                                          </p:val>
                                        </p:tav>
                                        <p:tav tm="100000">
                                          <p:val>
                                            <p:strVal val="#ppt_x"/>
                                          </p:val>
                                        </p:tav>
                                      </p:tavLst>
                                    </p:anim>
                                    <p:anim calcmode="lin" valueType="num">
                                      <p:cBhvr>
                                        <p:cTn id="68" dur="1000" fill="hold"/>
                                        <p:tgtEl>
                                          <p:spTgt spid="24590"/>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24584"/>
                                        </p:tgtEl>
                                        <p:attrNameLst>
                                          <p:attrName>style.visibility</p:attrName>
                                        </p:attrNameLst>
                                      </p:cBhvr>
                                      <p:to>
                                        <p:strVal val="visible"/>
                                      </p:to>
                                    </p:set>
                                    <p:animEffect transition="in" filter="fade">
                                      <p:cBhvr>
                                        <p:cTn id="71" dur="1000"/>
                                        <p:tgtEl>
                                          <p:spTgt spid="24584"/>
                                        </p:tgtEl>
                                      </p:cBhvr>
                                    </p:animEffect>
                                    <p:anim calcmode="lin" valueType="num">
                                      <p:cBhvr>
                                        <p:cTn id="72" dur="1000" fill="hold"/>
                                        <p:tgtEl>
                                          <p:spTgt spid="24584"/>
                                        </p:tgtEl>
                                        <p:attrNameLst>
                                          <p:attrName>ppt_x</p:attrName>
                                        </p:attrNameLst>
                                      </p:cBhvr>
                                      <p:tavLst>
                                        <p:tav tm="0">
                                          <p:val>
                                            <p:strVal val="#ppt_x"/>
                                          </p:val>
                                        </p:tav>
                                        <p:tav tm="100000">
                                          <p:val>
                                            <p:strVal val="#ppt_x"/>
                                          </p:val>
                                        </p:tav>
                                      </p:tavLst>
                                    </p:anim>
                                    <p:anim calcmode="lin" valueType="num">
                                      <p:cBhvr>
                                        <p:cTn id="73" dur="1000" fill="hold"/>
                                        <p:tgtEl>
                                          <p:spTgt spid="24584"/>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24592"/>
                                        </p:tgtEl>
                                        <p:attrNameLst>
                                          <p:attrName>style.visibility</p:attrName>
                                        </p:attrNameLst>
                                      </p:cBhvr>
                                      <p:to>
                                        <p:strVal val="visible"/>
                                      </p:to>
                                    </p:set>
                                    <p:animEffect transition="in" filter="fade">
                                      <p:cBhvr>
                                        <p:cTn id="76" dur="1000"/>
                                        <p:tgtEl>
                                          <p:spTgt spid="24592"/>
                                        </p:tgtEl>
                                      </p:cBhvr>
                                    </p:animEffect>
                                    <p:anim calcmode="lin" valueType="num">
                                      <p:cBhvr>
                                        <p:cTn id="77" dur="1000" fill="hold"/>
                                        <p:tgtEl>
                                          <p:spTgt spid="24592"/>
                                        </p:tgtEl>
                                        <p:attrNameLst>
                                          <p:attrName>ppt_x</p:attrName>
                                        </p:attrNameLst>
                                      </p:cBhvr>
                                      <p:tavLst>
                                        <p:tav tm="0">
                                          <p:val>
                                            <p:strVal val="#ppt_x"/>
                                          </p:val>
                                        </p:tav>
                                        <p:tav tm="100000">
                                          <p:val>
                                            <p:strVal val="#ppt_x"/>
                                          </p:val>
                                        </p:tav>
                                      </p:tavLst>
                                    </p:anim>
                                    <p:anim calcmode="lin" valueType="num">
                                      <p:cBhvr>
                                        <p:cTn id="78" dur="1000" fill="hold"/>
                                        <p:tgtEl>
                                          <p:spTgt spid="24592"/>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24586"/>
                                        </p:tgtEl>
                                        <p:attrNameLst>
                                          <p:attrName>style.visibility</p:attrName>
                                        </p:attrNameLst>
                                      </p:cBhvr>
                                      <p:to>
                                        <p:strVal val="visible"/>
                                      </p:to>
                                    </p:set>
                                    <p:animEffect transition="in" filter="fade">
                                      <p:cBhvr>
                                        <p:cTn id="81" dur="1000"/>
                                        <p:tgtEl>
                                          <p:spTgt spid="24586"/>
                                        </p:tgtEl>
                                      </p:cBhvr>
                                    </p:animEffect>
                                    <p:anim calcmode="lin" valueType="num">
                                      <p:cBhvr>
                                        <p:cTn id="82" dur="1000" fill="hold"/>
                                        <p:tgtEl>
                                          <p:spTgt spid="24586"/>
                                        </p:tgtEl>
                                        <p:attrNameLst>
                                          <p:attrName>ppt_x</p:attrName>
                                        </p:attrNameLst>
                                      </p:cBhvr>
                                      <p:tavLst>
                                        <p:tav tm="0">
                                          <p:val>
                                            <p:strVal val="#ppt_x"/>
                                          </p:val>
                                        </p:tav>
                                        <p:tav tm="100000">
                                          <p:val>
                                            <p:strVal val="#ppt_x"/>
                                          </p:val>
                                        </p:tav>
                                      </p:tavLst>
                                    </p:anim>
                                    <p:anim calcmode="lin" valueType="num">
                                      <p:cBhvr>
                                        <p:cTn id="83" dur="1000" fill="hold"/>
                                        <p:tgtEl>
                                          <p:spTgt spid="24586"/>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24594"/>
                                        </p:tgtEl>
                                        <p:attrNameLst>
                                          <p:attrName>style.visibility</p:attrName>
                                        </p:attrNameLst>
                                      </p:cBhvr>
                                      <p:to>
                                        <p:strVal val="visible"/>
                                      </p:to>
                                    </p:set>
                                    <p:animEffect transition="in" filter="fade">
                                      <p:cBhvr>
                                        <p:cTn id="86" dur="1000"/>
                                        <p:tgtEl>
                                          <p:spTgt spid="24594"/>
                                        </p:tgtEl>
                                      </p:cBhvr>
                                    </p:animEffect>
                                    <p:anim calcmode="lin" valueType="num">
                                      <p:cBhvr>
                                        <p:cTn id="87" dur="1000" fill="hold"/>
                                        <p:tgtEl>
                                          <p:spTgt spid="24594"/>
                                        </p:tgtEl>
                                        <p:attrNameLst>
                                          <p:attrName>ppt_x</p:attrName>
                                        </p:attrNameLst>
                                      </p:cBhvr>
                                      <p:tavLst>
                                        <p:tav tm="0">
                                          <p:val>
                                            <p:strVal val="#ppt_x"/>
                                          </p:val>
                                        </p:tav>
                                        <p:tav tm="100000">
                                          <p:val>
                                            <p:strVal val="#ppt_x"/>
                                          </p:val>
                                        </p:tav>
                                      </p:tavLst>
                                    </p:anim>
                                    <p:anim calcmode="lin" valueType="num">
                                      <p:cBhvr>
                                        <p:cTn id="88" dur="1000" fill="hold"/>
                                        <p:tgtEl>
                                          <p:spTgt spid="24594"/>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24589"/>
                                        </p:tgtEl>
                                        <p:attrNameLst>
                                          <p:attrName>style.visibility</p:attrName>
                                        </p:attrNameLst>
                                      </p:cBhvr>
                                      <p:to>
                                        <p:strVal val="visible"/>
                                      </p:to>
                                    </p:set>
                                    <p:animEffect transition="in" filter="fade">
                                      <p:cBhvr>
                                        <p:cTn id="91" dur="1000"/>
                                        <p:tgtEl>
                                          <p:spTgt spid="24589"/>
                                        </p:tgtEl>
                                      </p:cBhvr>
                                    </p:animEffect>
                                    <p:anim calcmode="lin" valueType="num">
                                      <p:cBhvr>
                                        <p:cTn id="92" dur="1000" fill="hold"/>
                                        <p:tgtEl>
                                          <p:spTgt spid="24589"/>
                                        </p:tgtEl>
                                        <p:attrNameLst>
                                          <p:attrName>ppt_x</p:attrName>
                                        </p:attrNameLst>
                                      </p:cBhvr>
                                      <p:tavLst>
                                        <p:tav tm="0">
                                          <p:val>
                                            <p:strVal val="#ppt_x"/>
                                          </p:val>
                                        </p:tav>
                                        <p:tav tm="100000">
                                          <p:val>
                                            <p:strVal val="#ppt_x"/>
                                          </p:val>
                                        </p:tav>
                                      </p:tavLst>
                                    </p:anim>
                                    <p:anim calcmode="lin" valueType="num">
                                      <p:cBhvr>
                                        <p:cTn id="93" dur="1000" fill="hold"/>
                                        <p:tgtEl>
                                          <p:spTgt spid="245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83" grpId="0" animBg="1"/>
      <p:bldP spid="24584" grpId="0" animBg="1"/>
      <p:bldP spid="24585" grpId="0" animBg="1"/>
      <p:bldP spid="24586" grpId="0" animBg="1"/>
      <p:bldP spid="24588" grpId="0" animBg="1"/>
      <p:bldP spid="24589" grpId="0" animBg="1"/>
      <p:bldP spid="24590" grpId="0"/>
      <p:bldP spid="24591" grpId="0"/>
      <p:bldP spid="24592" grpId="0"/>
      <p:bldP spid="24593" grpId="0"/>
      <p:bldP spid="24594" grpId="0"/>
      <p:bldP spid="24595" grpId="0"/>
      <p:bldP spid="245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877711" cy="553870"/>
          </a:xfrm>
          <a:prstGeom prst="rect">
            <a:avLst/>
          </a:prstGeom>
          <a:noFill/>
          <a:ln w="9525">
            <a:noFill/>
          </a:ln>
        </p:spPr>
        <p:txBody>
          <a:bodyPr wrap="none" anchor="t">
            <a:spAutoFit/>
          </a:bodyPr>
          <a:lstStyle/>
          <a:p>
            <a:r>
              <a:rPr lang="zh-CN" altLang="en-US" sz="2999" b="1" dirty="0">
                <a:solidFill>
                  <a:schemeClr val="accent1"/>
                </a:solidFill>
                <a:latin typeface="微软雅黑" panose="020B0503020204020204" pitchFamily="34" charset="-122"/>
                <a:ea typeface="微软雅黑" panose="020B0503020204020204" pitchFamily="34" charset="-122"/>
              </a:rPr>
              <a:t>图片的表示方法</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sz="1799"/>
          </a:p>
        </p:txBody>
      </p:sp>
      <mc:AlternateContent xmlns:mc="http://schemas.openxmlformats.org/markup-compatibility/2006">
        <mc:Choice xmlns:a14="http://schemas.microsoft.com/office/drawing/2010/main" Requires="a14">
          <p:sp>
            <p:nvSpPr>
              <p:cNvPr id="31748" name="TextBox 4"/>
              <p:cNvSpPr txBox="1"/>
              <p:nvPr/>
            </p:nvSpPr>
            <p:spPr>
              <a:xfrm>
                <a:off x="5165772" y="1292478"/>
                <a:ext cx="5698487" cy="923330"/>
              </a:xfrm>
              <a:prstGeom prst="rect">
                <a:avLst/>
              </a:prstGeom>
              <a:noFill/>
              <a:ln w="9525">
                <a:noFill/>
              </a:ln>
            </p:spPr>
            <p:txBody>
              <a:bodyPr anchor="t">
                <a:spAutoFit/>
              </a:bodyPr>
              <a:lstStyle/>
              <a:p>
                <a:r>
                  <a:rPr lang="zh-CN" altLang="en-US" dirty="0"/>
                  <a:t>以经典的</a:t>
                </a:r>
                <a:r>
                  <a:rPr lang="en-US" altLang="zh-CN" dirty="0"/>
                  <a:t>MNIST</a:t>
                </a:r>
                <a:r>
                  <a:rPr lang="zh-CN" altLang="en-US" dirty="0"/>
                  <a:t>数据集为例，它的每一张图片都可视作是一个</a:t>
                </a:r>
                <a14:m>
                  <m:oMath xmlns:m="http://schemas.openxmlformats.org/officeDocument/2006/math">
                    <m:r>
                      <a:rPr lang="en-US" altLang="zh-CN" i="1" dirty="0">
                        <a:latin typeface="Cambria Math" panose="02040503050406030204" pitchFamily="18" charset="0"/>
                      </a:rPr>
                      <m:t>2</m:t>
                    </m:r>
                    <m:r>
                      <a:rPr lang="en-US" altLang="zh-CN" i="1" dirty="0">
                        <a:latin typeface="Cambria Math" panose="02040503050406030204" pitchFamily="18" charset="0"/>
                      </a:rPr>
                      <m:t>8</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2</m:t>
                    </m:r>
                    <m:r>
                      <a:rPr lang="en-US" altLang="zh-CN" i="1" dirty="0">
                        <a:latin typeface="Cambria Math" panose="02040503050406030204" pitchFamily="18" charset="0"/>
                        <a:ea typeface="Cambria Math" panose="02040503050406030204" pitchFamily="18" charset="0"/>
                      </a:rPr>
                      <m:t>8</m:t>
                    </m:r>
                  </m:oMath>
                </a14:m>
                <a:r>
                  <a:rPr lang="zh-CN" altLang="en-US" dirty="0"/>
                  <a:t>的矩阵，其中黑色的像素以</a:t>
                </a:r>
                <a:r>
                  <a:rPr lang="en-US" altLang="zh-CN" dirty="0"/>
                  <a:t>0</a:t>
                </a:r>
                <a:r>
                  <a:rPr lang="zh-CN" altLang="en-US" dirty="0"/>
                  <a:t>表示，灰度信息用</a:t>
                </a:r>
                <a:r>
                  <a:rPr lang="en-US" altLang="zh-CN" dirty="0"/>
                  <a:t>0~255</a:t>
                </a:r>
                <a:r>
                  <a:rPr lang="zh-CN" altLang="en-US" dirty="0"/>
                  <a:t>表示</a:t>
                </a:r>
                <a:endParaRPr lang="en-US" altLang="zh-CN" dirty="0"/>
              </a:p>
            </p:txBody>
          </p:sp>
        </mc:Choice>
        <mc:Fallback>
          <p:sp>
            <p:nvSpPr>
              <p:cNvPr id="31748" name="TextBox 4"/>
              <p:cNvSpPr txBox="1">
                <a:spLocks noRot="1" noChangeAspect="1" noMove="1" noResize="1" noEditPoints="1" noAdjustHandles="1" noChangeArrowheads="1" noChangeShapeType="1" noTextEdit="1"/>
              </p:cNvSpPr>
              <p:nvPr/>
            </p:nvSpPr>
            <p:spPr>
              <a:xfrm>
                <a:off x="5165772" y="1292478"/>
                <a:ext cx="5698487" cy="923330"/>
              </a:xfrm>
              <a:prstGeom prst="rect">
                <a:avLst/>
              </a:prstGeom>
              <a:blipFill>
                <a:blip r:embed="rId2"/>
                <a:stretch>
                  <a:fillRect l="-856" t="-3311" r="-963" b="-9934"/>
                </a:stretch>
              </a:blipFill>
              <a:ln w="9525">
                <a:noFill/>
              </a:ln>
            </p:spPr>
            <p:txBody>
              <a:bodyPr/>
              <a:lstStyle/>
              <a:p>
                <a:r>
                  <a:rPr lang="zh-CN" altLang="en-US">
                    <a:noFill/>
                  </a:rPr>
                  <a:t> </a:t>
                </a:r>
              </a:p>
            </p:txBody>
          </p:sp>
        </mc:Fallback>
      </mc:AlternateContent>
      <p:sp>
        <p:nvSpPr>
          <p:cNvPr id="31749" name="Freeform 14"/>
          <p:cNvSpPr/>
          <p:nvPr/>
        </p:nvSpPr>
        <p:spPr>
          <a:xfrm>
            <a:off x="4541929" y="1483773"/>
            <a:ext cx="516768" cy="540974"/>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endParaRPr lang="zh-CN" altLang="en-US" sz="1799" dirty="0"/>
          </a:p>
        </p:txBody>
      </p:sp>
      <p:pic>
        <p:nvPicPr>
          <p:cNvPr id="3" name="图片 2">
            <a:extLst>
              <a:ext uri="{FF2B5EF4-FFF2-40B4-BE49-F238E27FC236}">
                <a16:creationId xmlns:a16="http://schemas.microsoft.com/office/drawing/2014/main" id="{2E187D43-4696-4C71-B81C-A2170D495464}"/>
              </a:ext>
            </a:extLst>
          </p:cNvPr>
          <p:cNvPicPr>
            <a:picLocks noChangeAspect="1"/>
          </p:cNvPicPr>
          <p:nvPr/>
        </p:nvPicPr>
        <p:blipFill>
          <a:blip r:embed="rId3"/>
          <a:stretch>
            <a:fillRect/>
          </a:stretch>
        </p:blipFill>
        <p:spPr>
          <a:xfrm>
            <a:off x="5670900" y="2639329"/>
            <a:ext cx="4688230" cy="3231160"/>
          </a:xfrm>
          <a:prstGeom prst="rect">
            <a:avLst/>
          </a:prstGeom>
        </p:spPr>
      </p:pic>
      <p:pic>
        <p:nvPicPr>
          <p:cNvPr id="16" name="Picture 2" descr="F:\快盘\商务图片\png\2531170_084420255000_2.png">
            <a:extLst>
              <a:ext uri="{FF2B5EF4-FFF2-40B4-BE49-F238E27FC236}">
                <a16:creationId xmlns:a16="http://schemas.microsoft.com/office/drawing/2014/main" id="{DF5F7CE4-3270-4526-B084-FCF11A21241C}"/>
              </a:ext>
            </a:extLst>
          </p:cNvPr>
          <p:cNvPicPr>
            <a:picLocks noChangeAspect="1"/>
          </p:cNvPicPr>
          <p:nvPr/>
        </p:nvPicPr>
        <p:blipFill>
          <a:blip r:embed="rId4" cstate="print"/>
          <a:stretch>
            <a:fillRect/>
          </a:stretch>
        </p:blipFill>
        <p:spPr>
          <a:xfrm>
            <a:off x="663760" y="1483773"/>
            <a:ext cx="3575050" cy="4467225"/>
          </a:xfrm>
          <a:prstGeom prst="rect">
            <a:avLst/>
          </a:prstGeom>
          <a:noFill/>
          <a:ln w="9525">
            <a:noFill/>
          </a:ln>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94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3.33333E-6 -1.50786E-6 L -0.25 0.22132 " pathEditMode="relative" rAng="0" ptsTypes="AA">
                                      <p:cBhvr>
                                        <p:cTn id="23" dur="500" spd="-99900" fill="hold"/>
                                        <p:tgtEl>
                                          <p:spTgt spid="31749"/>
                                        </p:tgtEl>
                                        <p:attrNameLst>
                                          <p:attrName>ppt_x</p:attrName>
                                          <p:attrName>ppt_y</p:attrName>
                                        </p:attrNameLst>
                                      </p:cBhvr>
                                      <p:rCtr x="-12400" y="11100"/>
                                    </p:animMotion>
                                  </p:childTnLst>
                                </p:cTn>
                              </p:par>
                            </p:childTnLst>
                          </p:cTn>
                        </p:par>
                        <p:par>
                          <p:cTn id="24" fill="hold">
                            <p:stCondLst>
                              <p:cond delay="1440"/>
                            </p:stCondLst>
                            <p:childTnLst>
                              <p:par>
                                <p:cTn id="25" presetID="22" presetClass="entr" presetSubtype="8" fill="hold" grpId="0" nodeType="afterEffect">
                                  <p:stCondLst>
                                    <p:cond delay="0"/>
                                  </p:stCondLst>
                                  <p:childTnLst>
                                    <p:set>
                                      <p:cBhvr>
                                        <p:cTn id="26" dur="1" fill="hold">
                                          <p:stCondLst>
                                            <p:cond delay="0"/>
                                          </p:stCondLst>
                                        </p:cTn>
                                        <p:tgtEl>
                                          <p:spTgt spid="31748"/>
                                        </p:tgtEl>
                                        <p:attrNameLst>
                                          <p:attrName>style.visibility</p:attrName>
                                        </p:attrNameLst>
                                      </p:cBhvr>
                                      <p:to>
                                        <p:strVal val="visible"/>
                                      </p:to>
                                    </p:set>
                                    <p:animEffect transition="in" filter="wipe(left)">
                                      <p:cBhvr>
                                        <p:cTn id="27" dur="500"/>
                                        <p:tgtEl>
                                          <p:spTgt spid="31748"/>
                                        </p:tgtEl>
                                      </p:cBhvr>
                                    </p:animEffect>
                                  </p:childTnLst>
                                </p:cTn>
                              </p:par>
                            </p:childTnLst>
                          </p:cTn>
                        </p:par>
                        <p:par>
                          <p:cTn id="28" fill="hold">
                            <p:stCondLst>
                              <p:cond delay="1940"/>
                            </p:stCondLst>
                            <p:childTnLst>
                              <p:par>
                                <p:cTn id="29" presetID="42"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492990"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模型构建尝试</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664109" y="1252863"/>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676803" y="1606995"/>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1</a:t>
            </a:r>
            <a:r>
              <a:rPr lang="zh-CN" altLang="en-US" sz="1999" dirty="0">
                <a:solidFill>
                  <a:srgbClr val="FFFFFF"/>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19" name="TextBox 4">
                <a:extLst>
                  <a:ext uri="{FF2B5EF4-FFF2-40B4-BE49-F238E27FC236}">
                    <a16:creationId xmlns:a16="http://schemas.microsoft.com/office/drawing/2014/main" id="{DD7453AD-CA72-4AFE-B37C-293A71921D73}"/>
                  </a:ext>
                </a:extLst>
              </p:cNvPr>
              <p:cNvSpPr txBox="1"/>
              <p:nvPr/>
            </p:nvSpPr>
            <p:spPr>
              <a:xfrm>
                <a:off x="2021688" y="1237791"/>
                <a:ext cx="9010106" cy="4891724"/>
              </a:xfrm>
              <a:prstGeom prst="rect">
                <a:avLst/>
              </a:prstGeom>
              <a:noFill/>
              <a:ln w="9525">
                <a:noFill/>
              </a:ln>
            </p:spPr>
            <p:txBody>
              <a:bodyPr wrap="square" anchor="t">
                <a:spAutoFit/>
              </a:bodyPr>
              <a:lstStyle/>
              <a:p>
                <a:r>
                  <a:rPr lang="zh-CN" altLang="en-US" dirty="0"/>
                  <a:t>数字识别问题可视作分类问题，可通过构建回归模型并离散化模型输出来解决</a:t>
                </a:r>
                <a:r>
                  <a:rPr lang="en-US" altLang="zh-CN" dirty="0"/>
                  <a:t>.</a:t>
                </a:r>
                <a:r>
                  <a:rPr lang="zh-CN" altLang="en-US" dirty="0"/>
                  <a:t>首先考虑一个多输入、单输出的模型结构，设输入向量</a:t>
                </a:r>
                <a14:m>
                  <m:oMath xmlns:m="http://schemas.openxmlformats.org/officeDocument/2006/math">
                    <m:r>
                      <a:rPr lang="en-US" altLang="zh-CN" b="1" i="1">
                        <a:latin typeface="Cambria Math" panose="02040503050406030204" pitchFamily="18" charset="0"/>
                      </a:rPr>
                      <m:t>𝒙</m:t>
                    </m:r>
                  </m:oMath>
                </a14:m>
                <a:r>
                  <a:rPr lang="zh-CN" altLang="en-US" dirty="0"/>
                  <a:t>长度为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𝑖𝑛</m:t>
                        </m:r>
                      </m:sub>
                    </m:sSub>
                    <m:r>
                      <a:rPr lang="zh-CN" altLang="en-US" i="1">
                        <a:latin typeface="Cambria Math" panose="02040503050406030204" pitchFamily="18" charset="0"/>
                      </a:rPr>
                      <m:t>，</m:t>
                    </m:r>
                  </m:oMath>
                </a14:m>
                <a:r>
                  <a:rPr lang="zh-CN" altLang="en-US" dirty="0"/>
                  <a:t>则模型可以表示如下：</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𝒘</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𝑖𝑛</m:t>
                                  </m:r>
                                </m:sub>
                              </m:sSub>
                            </m:sub>
                          </m:sSub>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mr>
                            <m:m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𝑖𝑛</m:t>
                                              </m:r>
                                            </m:sub>
                                          </m:sSub>
                                        </m:sub>
                                      </m:sSub>
                                    </m:e>
                                  </m:mr>
                                </m:m>
                              </m:e>
                            </m:mr>
                          </m:m>
                        </m:e>
                      </m:d>
                      <m:r>
                        <a:rPr lang="en-US" altLang="zh-CN" i="1">
                          <a:latin typeface="Cambria Math" panose="02040503050406030204" pitchFamily="18" charset="0"/>
                        </a:rPr>
                        <m:t>+</m:t>
                      </m:r>
                      <m:r>
                        <a:rPr lang="en-US" altLang="zh-CN" i="1">
                          <a:latin typeface="Cambria Math" panose="02040503050406030204" pitchFamily="18" charset="0"/>
                        </a:rPr>
                        <m:t>𝑏</m:t>
                      </m:r>
                    </m:oMath>
                  </m:oMathPara>
                </a14:m>
                <a:endParaRPr lang="en-US" altLang="zh-CN" dirty="0"/>
              </a:p>
              <a:p>
                <a:endParaRPr lang="en-US" altLang="zh-CN" dirty="0"/>
              </a:p>
              <a:p>
                <a:r>
                  <a:rPr lang="zh-CN" altLang="en-US" dirty="0"/>
                  <a:t>通过组合多个多输入、单输出的模型，可得到一个多输入、多输出的模型：</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𝒚</m:t>
                      </m:r>
                      <m:r>
                        <a:rPr lang="en-US" altLang="zh-CN" i="1">
                          <a:latin typeface="Cambria Math" panose="02040503050406030204" pitchFamily="18" charset="0"/>
                        </a:rPr>
                        <m:t>=</m:t>
                      </m:r>
                      <m:r>
                        <a:rPr lang="en-US" altLang="zh-CN" i="1">
                          <a:latin typeface="Cambria Math" panose="02040503050406030204" pitchFamily="18" charset="0"/>
                        </a:rPr>
                        <m:t>𝑊</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𝒃</m:t>
                      </m:r>
                    </m:oMath>
                  </m:oMathPara>
                </a14:m>
                <a:endParaRPr lang="en-US" altLang="zh-CN" b="1" dirty="0"/>
              </a:p>
              <a:p>
                <a:endParaRPr lang="en-US" altLang="zh-CN" dirty="0"/>
              </a:p>
              <a:p>
                <a:r>
                  <a:rPr lang="zh-CN" altLang="en-US" dirty="0"/>
                  <a:t>其中</a:t>
                </a:r>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𝑅</m:t>
                        </m:r>
                      </m:e>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𝑖𝑛</m:t>
                            </m:r>
                          </m:sub>
                        </m:sSub>
                      </m:sup>
                    </m:sSup>
                    <m:r>
                      <a:rPr lang="en-US" altLang="zh-CN"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𝒃</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𝑅</m:t>
                        </m:r>
                      </m:e>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𝑜𝑢𝑡</m:t>
                            </m:r>
                          </m:sub>
                        </m:sSub>
                      </m:sup>
                    </m:sSup>
                    <m:r>
                      <a:rPr lang="en-US" altLang="zh-CN"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𝒚</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𝑅</m:t>
                        </m:r>
                      </m:e>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𝑜𝑢𝑡</m:t>
                            </m:r>
                          </m:sub>
                        </m:sSub>
                      </m:sup>
                    </m:sSup>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𝑅</m:t>
                        </m:r>
                      </m:e>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𝑜𝑢𝑡</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𝑖𝑛</m:t>
                            </m:r>
                          </m:sub>
                        </m:sSub>
                      </m:sup>
                    </m:sSup>
                  </m:oMath>
                </a14:m>
                <a:r>
                  <a:rPr lang="en-US" altLang="zh-CN" dirty="0"/>
                  <a:t>. </a:t>
                </a:r>
              </a:p>
              <a:p>
                <a:endParaRPr lang="en-US" altLang="zh-CN" dirty="0"/>
              </a:p>
              <a:p>
                <a:r>
                  <a:rPr lang="zh-CN" altLang="en-US" dirty="0"/>
                  <a:t>一张数字灰度图片原本的形状为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 </m:t>
                    </m:r>
                    <m:r>
                      <a:rPr lang="en-US" altLang="zh-CN" i="1">
                        <a:latin typeface="Cambria Math" panose="02040503050406030204" pitchFamily="18" charset="0"/>
                      </a:rPr>
                      <m:t>𝑤</m:t>
                    </m:r>
                    <m:r>
                      <a:rPr lang="en-US" altLang="zh-CN" i="1">
                        <a:latin typeface="Cambria Math" panose="02040503050406030204" pitchFamily="18" charset="0"/>
                      </a:rPr>
                      <m:t>]</m:t>
                    </m:r>
                  </m:oMath>
                </a14:m>
                <a:r>
                  <a:rPr lang="zh-CN" altLang="en-US" dirty="0"/>
                  <a:t>，可将其展平为长度是</a:t>
                </a:r>
                <a14:m>
                  <m:oMath xmlns:m="http://schemas.openxmlformats.org/officeDocument/2006/math">
                    <m:r>
                      <a:rPr lang="en-US" altLang="zh-CN" i="1">
                        <a:latin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𝑤</m:t>
                    </m:r>
                  </m:oMath>
                </a14:m>
                <a:r>
                  <a:rPr lang="zh-CN" altLang="en-US" dirty="0"/>
                  <a:t>的向量作为上述模型的输入</a:t>
                </a:r>
                <a:r>
                  <a:rPr lang="en-US" altLang="zh-CN" dirty="0"/>
                  <a:t>. </a:t>
                </a:r>
                <a:r>
                  <a:rPr lang="zh-CN" altLang="en-US" dirty="0"/>
                  <a:t>此外每张图片都表示一个确切的数字，为了满足上述模型的多输出条件，可以对每个数字进行编码，如采用</a:t>
                </a:r>
                <a:r>
                  <a:rPr lang="en-US" altLang="zh-CN" dirty="0"/>
                  <a:t>One-hot</a:t>
                </a:r>
                <a:r>
                  <a:rPr lang="zh-CN" altLang="en-US" dirty="0"/>
                  <a:t>编码</a:t>
                </a:r>
                <a:r>
                  <a:rPr lang="en-US" altLang="zh-CN" dirty="0"/>
                  <a:t>. </a:t>
                </a:r>
              </a:p>
              <a:p>
                <a:endParaRPr lang="en-US" altLang="zh-CN" dirty="0"/>
              </a:p>
            </p:txBody>
          </p:sp>
        </mc:Choice>
        <mc:Fallback>
          <p:sp>
            <p:nvSpPr>
              <p:cNvPr id="19" name="TextBox 4">
                <a:extLst>
                  <a:ext uri="{FF2B5EF4-FFF2-40B4-BE49-F238E27FC236}">
                    <a16:creationId xmlns:a16="http://schemas.microsoft.com/office/drawing/2014/main" id="{DD7453AD-CA72-4AFE-B37C-293A71921D73}"/>
                  </a:ext>
                </a:extLst>
              </p:cNvPr>
              <p:cNvSpPr txBox="1">
                <a:spLocks noRot="1" noChangeAspect="1" noMove="1" noResize="1" noEditPoints="1" noAdjustHandles="1" noChangeArrowheads="1" noChangeShapeType="1" noTextEdit="1"/>
              </p:cNvSpPr>
              <p:nvPr/>
            </p:nvSpPr>
            <p:spPr>
              <a:xfrm>
                <a:off x="2021688" y="1237791"/>
                <a:ext cx="9010106" cy="4891724"/>
              </a:xfrm>
              <a:prstGeom prst="rect">
                <a:avLst/>
              </a:prstGeom>
              <a:blipFill>
                <a:blip r:embed="rId2"/>
                <a:stretch>
                  <a:fillRect l="-609" t="-623" r="-541"/>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1471070797"/>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90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40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70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492990"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模型构建尝试</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664109" y="851291"/>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676803" y="1205423"/>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2</a:t>
            </a:r>
            <a:r>
              <a:rPr lang="zh-CN" altLang="en-US" sz="1999" dirty="0">
                <a:solidFill>
                  <a:srgbClr val="FFFFFF"/>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19" name="TextBox 4">
                <a:extLst>
                  <a:ext uri="{FF2B5EF4-FFF2-40B4-BE49-F238E27FC236}">
                    <a16:creationId xmlns:a16="http://schemas.microsoft.com/office/drawing/2014/main" id="{DD7453AD-CA72-4AFE-B37C-293A71921D73}"/>
                  </a:ext>
                </a:extLst>
              </p:cNvPr>
              <p:cNvSpPr txBox="1"/>
              <p:nvPr/>
            </p:nvSpPr>
            <p:spPr>
              <a:xfrm>
                <a:off x="1918450" y="851291"/>
                <a:ext cx="9010106" cy="6006709"/>
              </a:xfrm>
              <a:prstGeom prst="rect">
                <a:avLst/>
              </a:prstGeom>
              <a:noFill/>
              <a:ln w="9525">
                <a:noFill/>
              </a:ln>
            </p:spPr>
            <p:txBody>
              <a:bodyPr wrap="square" anchor="t">
                <a:spAutoFit/>
              </a:bodyPr>
              <a:lstStyle/>
              <a:p>
                <a:r>
                  <a:rPr lang="zh-CN" altLang="en-US" dirty="0"/>
                  <a:t>模型的首要要求是保证高准确度，但若直接以准确度度量去优化模型常常难以实现，为此考虑通过减小误差的方式优化模型</a:t>
                </a:r>
                <a:r>
                  <a:rPr lang="en-US" altLang="zh-CN" dirty="0"/>
                  <a:t>. </a:t>
                </a:r>
              </a:p>
              <a:p>
                <a:r>
                  <a:rPr lang="zh-CN" altLang="en-US" dirty="0"/>
                  <a:t>设模型输出值为</a:t>
                </a:r>
                <a14:m>
                  <m:oMath xmlns:m="http://schemas.openxmlformats.org/officeDocument/2006/math">
                    <m:r>
                      <a:rPr lang="en-US" altLang="zh-CN" b="1" i="1">
                        <a:latin typeface="Cambria Math" panose="02040503050406030204" pitchFamily="18" charset="0"/>
                      </a:rPr>
                      <m:t>𝒐</m:t>
                    </m:r>
                  </m:oMath>
                </a14:m>
                <a:r>
                  <a:rPr lang="zh-CN" altLang="en-US" dirty="0"/>
                  <a:t>，则模型的训练目标是通过优化损失函数</a:t>
                </a:r>
                <a14:m>
                  <m:oMath xmlns:m="http://schemas.openxmlformats.org/officeDocument/2006/math">
                    <m:r>
                      <a:rPr lang="en-US" altLang="zh-CN" i="1">
                        <a:latin typeface="Cambria Math" panose="02040503050406030204" pitchFamily="18" charset="0"/>
                        <a:ea typeface="Cambria Math" panose="02040503050406030204" pitchFamily="18" charset="0"/>
                      </a:rPr>
                      <m:t>ℒ</m:t>
                    </m:r>
                  </m:oMath>
                </a14:m>
                <a:r>
                  <a:rPr lang="zh-CN" altLang="en-US" dirty="0"/>
                  <a:t>来找到最优数值解</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zh-CN" altLang="en-US" i="1">
                            <a:latin typeface="Cambria Math" panose="02040503050406030204" pitchFamily="18" charset="0"/>
                          </a:rPr>
                          <m:t>∗</m:t>
                        </m:r>
                      </m:sup>
                    </m:sSup>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𝒃</m:t>
                        </m:r>
                      </m:e>
                      <m:sup>
                        <m:r>
                          <a:rPr lang="en-US" altLang="zh-CN" i="1">
                            <a:latin typeface="Cambria Math" panose="02040503050406030204" pitchFamily="18" charset="0"/>
                          </a:rPr>
                          <m:t>∗</m:t>
                        </m:r>
                      </m:sup>
                    </m:sSup>
                  </m:oMath>
                </a14:m>
                <a:r>
                  <a:rPr lang="zh-CN" altLang="en-US" dirty="0"/>
                  <a:t>：</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zh-CN" altLang="en-US" i="1">
                              <a:latin typeface="Cambria Math" panose="02040503050406030204" pitchFamily="18" charset="0"/>
                            </a:rPr>
                            <m:t>∗</m:t>
                          </m:r>
                        </m:sup>
                      </m:sSup>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𝒃</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ℒ</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𝒐</m:t>
                      </m:r>
                      <m:r>
                        <a:rPr lang="en-US" altLang="zh-CN"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𝒚</m:t>
                      </m:r>
                      <m:r>
                        <a:rPr lang="en-US" altLang="zh-CN" i="1">
                          <a:latin typeface="Cambria Math" panose="02040503050406030204" pitchFamily="18" charset="0"/>
                          <a:ea typeface="Cambria Math" panose="02040503050406030204" pitchFamily="18" charset="0"/>
                        </a:rPr>
                        <m:t>)</m:t>
                      </m:r>
                    </m:oMath>
                  </m:oMathPara>
                </a14:m>
                <a:endParaRPr lang="en-US" altLang="zh-CN" dirty="0"/>
              </a:p>
              <a:p>
                <a:endParaRPr lang="en-US" altLang="zh-CN" dirty="0"/>
              </a:p>
              <a:p>
                <a:r>
                  <a:rPr lang="zh-CN" altLang="en-US" dirty="0"/>
                  <a:t>损失函数的选择有多种，对于分类问题常采用交叉熵损失函数：</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ℒ</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nary>
                        <m:naryPr>
                          <m:chr m:val="∑"/>
                          <m:supHide m:val="on"/>
                          <m:ctrlPr>
                            <a:rPr lang="en-US" altLang="zh-CN" i="1">
                              <a:latin typeface="Cambria Math" panose="02040503050406030204" pitchFamily="18" charset="0"/>
                              <a:ea typeface="Cambria Math" panose="02040503050406030204" pitchFamily="18" charset="0"/>
                            </a:rPr>
                          </m:ctrlPr>
                        </m:naryPr>
                        <m:sub>
                          <m:r>
                            <m:rPr>
                              <m:brk m:alnAt="7"/>
                            </m:rPr>
                            <a:rPr lang="en-US" altLang="zh-CN" i="1">
                              <a:latin typeface="Cambria Math" panose="02040503050406030204" pitchFamily="18" charset="0"/>
                              <a:ea typeface="Cambria Math" panose="02040503050406030204" pitchFamily="18" charset="0"/>
                            </a:rPr>
                            <m:t>𝑘</m:t>
                          </m:r>
                        </m:sub>
                        <m:sup/>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𝑘</m:t>
                              </m:r>
                            </m:sub>
                          </m:sSub>
                          <m:func>
                            <m:funcPr>
                              <m:ctrlPr>
                                <a:rPr lang="en-US" altLang="zh-CN"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log</m:t>
                              </m:r>
                            </m:fName>
                            <m:e>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𝑘</m:t>
                                      </m:r>
                                    </m:sub>
                                  </m:sSub>
                                </m:e>
                              </m:d>
                            </m:e>
                          </m:func>
                        </m:e>
                      </m:nary>
                    </m:oMath>
                  </m:oMathPara>
                </a14:m>
                <a:endParaRPr lang="en-US" altLang="zh-CN" dirty="0">
                  <a:ea typeface="Cambria Math" panose="02040503050406030204" pitchFamily="18" charset="0"/>
                </a:endParaRPr>
              </a:p>
              <a:p>
                <a:r>
                  <a:rPr lang="zh-CN" altLang="en-US" dirty="0"/>
                  <a:t>也常使用均方差损失函数：</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ℒ</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𝑁</m:t>
                          </m:r>
                        </m:den>
                      </m:f>
                      <m:nary>
                        <m:naryPr>
                          <m:chr m:val="∑"/>
                          <m:ctrlPr>
                            <a:rPr lang="en-US" altLang="zh-CN" i="1">
                              <a:latin typeface="Cambria Math" panose="02040503050406030204" pitchFamily="18" charset="0"/>
                              <a:ea typeface="Cambria Math" panose="02040503050406030204" pitchFamily="18" charset="0"/>
                            </a:rPr>
                          </m:ctrlPr>
                        </m:naryPr>
                        <m:sub>
                          <m:r>
                            <m:rPr>
                              <m:brk m:alnAt="23"/>
                            </m:rP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𝑁</m:t>
                          </m:r>
                        </m:sup>
                        <m:e>
                          <m:nary>
                            <m:naryPr>
                              <m:chr m:val="∑"/>
                              <m:supHide m:val="on"/>
                              <m:ctrlPr>
                                <a:rPr lang="en-US" altLang="zh-CN" i="1">
                                  <a:latin typeface="Cambria Math" panose="02040503050406030204" pitchFamily="18" charset="0"/>
                                  <a:ea typeface="Cambria Math" panose="02040503050406030204" pitchFamily="18" charset="0"/>
                                </a:rPr>
                              </m:ctrlPr>
                            </m:naryPr>
                            <m:sub>
                              <m:r>
                                <m:rPr>
                                  <m:brk m:alnAt="7"/>
                                </m:rP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sub>
                            <m:sup/>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𝑜</m:t>
                                      </m:r>
                                    </m:e>
                                    <m:sub>
                                      <m:r>
                                        <a:rPr lang="en-US" altLang="zh-CN" i="1">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ea typeface="Cambria Math" panose="02040503050406030204" pitchFamily="18" charset="0"/>
                                        </a:rPr>
                                        <m:t>𝑖</m:t>
                                      </m:r>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ea typeface="Cambria Math" panose="02040503050406030204" pitchFamily="18" charset="0"/>
                                        </a:rPr>
                                        <m:t>𝑖</m:t>
                                      </m:r>
                                    </m:sup>
                                  </m:sSubSup>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e>
                          </m:nary>
                        </m:e>
                      </m:nary>
                    </m:oMath>
                  </m:oMathPara>
                </a14:m>
                <a:endParaRPr lang="en-US" altLang="zh-CN" dirty="0">
                  <a:ea typeface="Cambria Math" panose="02040503050406030204" pitchFamily="18" charset="0"/>
                </a:endParaRPr>
              </a:p>
              <a:p>
                <a:endParaRPr lang="en-US" altLang="zh-CN" dirty="0"/>
              </a:p>
              <a:p>
                <a:r>
                  <a:rPr lang="zh-CN" altLang="en-US" dirty="0"/>
                  <a:t>为了增强模型的表达能力，可使用一些激活函数</a:t>
                </a:r>
                <a14:m>
                  <m:oMath xmlns:m="http://schemas.openxmlformats.org/officeDocument/2006/math">
                    <m:r>
                      <a:rPr lang="zh-CN" altLang="en-US" i="1">
                        <a:latin typeface="Cambria Math" panose="02040503050406030204" pitchFamily="18" charset="0"/>
                      </a:rPr>
                      <m:t>𝜎</m:t>
                    </m:r>
                  </m:oMath>
                </a14:m>
                <a:r>
                  <a:rPr lang="zh-CN" altLang="en-US" dirty="0"/>
                  <a:t>：</a:t>
                </a:r>
                <a:endParaRPr lang="en-US" altLang="zh-CN" dirty="0"/>
              </a:p>
              <a:p>
                <a:pPr marL="342900" indent="-342900">
                  <a:buFont typeface="Wingdings" panose="05000000000000000000" pitchFamily="2" charset="2"/>
                  <a:buChar char="Ø"/>
                </a:pPr>
                <a:endParaRPr lang="en-US" altLang="zh-CN" dirty="0"/>
              </a:p>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𝒐</m:t>
                      </m:r>
                      <m:r>
                        <a:rPr lang="en-US" altLang="zh-CN" i="1">
                          <a:latin typeface="Cambria Math" panose="02040503050406030204" pitchFamily="18" charset="0"/>
                        </a:rPr>
                        <m:t>=</m:t>
                      </m:r>
                      <m:r>
                        <a:rPr lang="zh-CN" altLang="en-US" i="1">
                          <a:latin typeface="Cambria Math" panose="02040503050406030204" pitchFamily="18" charset="0"/>
                        </a:rPr>
                        <m:t>𝜎</m:t>
                      </m:r>
                      <m:d>
                        <m:dPr>
                          <m:ctrlPr>
                            <a:rPr lang="en-US" altLang="zh-CN" i="1">
                              <a:latin typeface="Cambria Math" panose="02040503050406030204" pitchFamily="18" charset="0"/>
                            </a:rPr>
                          </m:ctrlPr>
                        </m:dPr>
                        <m:e>
                          <m:r>
                            <a:rPr lang="en-US" altLang="zh-CN" b="1" i="1">
                              <a:latin typeface="Cambria Math" panose="02040503050406030204" pitchFamily="18" charset="0"/>
                            </a:rPr>
                            <m:t>𝑾𝒙</m:t>
                          </m:r>
                          <m:r>
                            <a:rPr lang="en-US" altLang="zh-CN" i="1">
                              <a:latin typeface="Cambria Math" panose="02040503050406030204" pitchFamily="18" charset="0"/>
                            </a:rPr>
                            <m:t>+</m:t>
                          </m:r>
                          <m:r>
                            <a:rPr lang="en-US" altLang="zh-CN" b="1" i="1">
                              <a:latin typeface="Cambria Math" panose="02040503050406030204" pitchFamily="18" charset="0"/>
                            </a:rPr>
                            <m:t>𝒃</m:t>
                          </m:r>
                        </m:e>
                      </m:d>
                    </m:oMath>
                  </m:oMathPara>
                </a14:m>
                <a:endParaRPr lang="en-US" altLang="zh-CN" dirty="0"/>
              </a:p>
              <a:p>
                <a:endParaRPr lang="en-US" altLang="zh-CN" dirty="0"/>
              </a:p>
              <a:p>
                <a14:m>
                  <m:oMath xmlns:m="http://schemas.openxmlformats.org/officeDocument/2006/math">
                    <m:r>
                      <a:rPr lang="zh-CN" altLang="en-US" i="1">
                        <a:latin typeface="Cambria Math" panose="02040503050406030204" pitchFamily="18" charset="0"/>
                      </a:rPr>
                      <m:t>𝜎</m:t>
                    </m:r>
                  </m:oMath>
                </a14:m>
                <a:r>
                  <a:rPr lang="zh-CN" altLang="en-US" dirty="0"/>
                  <a:t>可取为</a:t>
                </a:r>
                <a:r>
                  <a:rPr lang="en-US" altLang="zh-CN" dirty="0"/>
                  <a:t>Sigmoid</a:t>
                </a:r>
                <a:r>
                  <a:rPr lang="zh-CN" altLang="en-US" dirty="0"/>
                  <a:t>函数或</a:t>
                </a:r>
                <a:r>
                  <a:rPr lang="en-US" altLang="zh-CN" dirty="0" err="1"/>
                  <a:t>ReLU</a:t>
                </a:r>
                <a:r>
                  <a:rPr lang="zh-CN" altLang="en-US" dirty="0"/>
                  <a:t>函数等</a:t>
                </a:r>
                <a:r>
                  <a:rPr lang="en-US" altLang="zh-CN" dirty="0"/>
                  <a:t>.</a:t>
                </a:r>
              </a:p>
              <a:p>
                <a:endParaRPr lang="en-US" altLang="zh-CN" dirty="0"/>
              </a:p>
            </p:txBody>
          </p:sp>
        </mc:Choice>
        <mc:Fallback>
          <p:sp>
            <p:nvSpPr>
              <p:cNvPr id="19" name="TextBox 4">
                <a:extLst>
                  <a:ext uri="{FF2B5EF4-FFF2-40B4-BE49-F238E27FC236}">
                    <a16:creationId xmlns:a16="http://schemas.microsoft.com/office/drawing/2014/main" id="{DD7453AD-CA72-4AFE-B37C-293A71921D73}"/>
                  </a:ext>
                </a:extLst>
              </p:cNvPr>
              <p:cNvSpPr txBox="1">
                <a:spLocks noRot="1" noChangeAspect="1" noMove="1" noResize="1" noEditPoints="1" noAdjustHandles="1" noChangeArrowheads="1" noChangeShapeType="1" noTextEdit="1"/>
              </p:cNvSpPr>
              <p:nvPr/>
            </p:nvSpPr>
            <p:spPr>
              <a:xfrm>
                <a:off x="1918450" y="851291"/>
                <a:ext cx="9010106" cy="6006709"/>
              </a:xfrm>
              <a:prstGeom prst="rect">
                <a:avLst/>
              </a:prstGeom>
              <a:blipFill>
                <a:blip r:embed="rId2"/>
                <a:stretch>
                  <a:fillRect l="-609" t="-609"/>
                </a:stretch>
              </a:blipFill>
              <a:ln w="9525">
                <a:noFill/>
              </a:ln>
            </p:spPr>
            <p:txBody>
              <a:bodyPr/>
              <a:lstStyle/>
              <a:p>
                <a:r>
                  <a:rPr lang="zh-CN" altLang="en-US">
                    <a:noFill/>
                  </a:rPr>
                  <a:t> </a:t>
                </a:r>
              </a:p>
            </p:txBody>
          </p:sp>
        </mc:Fallback>
      </mc:AlternateContent>
    </p:spTree>
    <p:extLst>
      <p:ext uri="{BB962C8B-B14F-4D97-AF65-F5344CB8AC3E}">
        <p14:creationId xmlns:p14="http://schemas.microsoft.com/office/powerpoint/2010/main" val="608150303"/>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90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40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70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7"/>
          <p:cNvSpPr txBox="1"/>
          <p:nvPr/>
        </p:nvSpPr>
        <p:spPr>
          <a:xfrm>
            <a:off x="1012430" y="177483"/>
            <a:ext cx="2492990" cy="553870"/>
          </a:xfrm>
          <a:prstGeom prst="rect">
            <a:avLst/>
          </a:prstGeom>
          <a:noFill/>
          <a:ln w="9525">
            <a:noFill/>
          </a:ln>
        </p:spPr>
        <p:txBody>
          <a:bodyPr wrap="none" anchor="t">
            <a:spAutoFit/>
          </a:bodyPr>
          <a:lstStyle/>
          <a:p>
            <a:pPr defTabSz="914034" fontAlgn="base">
              <a:spcBef>
                <a:spcPct val="0"/>
              </a:spcBef>
              <a:spcAft>
                <a:spcPct val="0"/>
              </a:spcAft>
            </a:pPr>
            <a:r>
              <a:rPr lang="zh-CN" altLang="en-US" sz="2999" b="1" dirty="0">
                <a:solidFill>
                  <a:srgbClr val="292929"/>
                </a:solidFill>
                <a:latin typeface="微软雅黑" panose="020B0503020204020204" pitchFamily="34" charset="-122"/>
                <a:ea typeface="微软雅黑" panose="020B0503020204020204" pitchFamily="34" charset="-122"/>
              </a:rPr>
              <a:t>模型构建尝试</a:t>
            </a:r>
          </a:p>
        </p:txBody>
      </p:sp>
      <p:sp>
        <p:nvSpPr>
          <p:cNvPr id="31747" name="Freeform 5"/>
          <p:cNvSpPr/>
          <p:nvPr/>
        </p:nvSpPr>
        <p:spPr>
          <a:xfrm>
            <a:off x="426871" y="221916"/>
            <a:ext cx="474477" cy="56016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31749" name="Freeform 14"/>
          <p:cNvSpPr/>
          <p:nvPr/>
        </p:nvSpPr>
        <p:spPr>
          <a:xfrm>
            <a:off x="782097" y="1605404"/>
            <a:ext cx="1112402" cy="1110816"/>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pPr defTabSz="914034" fontAlgn="base">
              <a:spcBef>
                <a:spcPct val="0"/>
              </a:spcBef>
              <a:spcAft>
                <a:spcPct val="0"/>
              </a:spcAft>
            </a:pPr>
            <a:endParaRPr lang="zh-CN" altLang="en-US" sz="1799">
              <a:solidFill>
                <a:srgbClr val="004C54"/>
              </a:solidFill>
              <a:latin typeface="Arial" panose="020B0604020202020204" pitchFamily="34" charset="0"/>
              <a:ea typeface="宋体" panose="02010600030101010101" pitchFamily="2" charset="-122"/>
            </a:endParaRPr>
          </a:p>
        </p:txBody>
      </p:sp>
      <p:sp>
        <p:nvSpPr>
          <p:cNvPr id="14" name="TextBox 9">
            <a:extLst>
              <a:ext uri="{FF2B5EF4-FFF2-40B4-BE49-F238E27FC236}">
                <a16:creationId xmlns:a16="http://schemas.microsoft.com/office/drawing/2014/main" id="{C1FF7D8E-57DB-4A18-B352-D70508AD45F7}"/>
              </a:ext>
            </a:extLst>
          </p:cNvPr>
          <p:cNvSpPr txBox="1"/>
          <p:nvPr/>
        </p:nvSpPr>
        <p:spPr>
          <a:xfrm>
            <a:off x="794791" y="1959536"/>
            <a:ext cx="1099708" cy="399981"/>
          </a:xfrm>
          <a:prstGeom prst="rect">
            <a:avLst/>
          </a:prstGeom>
          <a:noFill/>
          <a:ln w="9525">
            <a:noFill/>
          </a:ln>
        </p:spPr>
        <p:txBody>
          <a:bodyPr anchor="t">
            <a:spAutoFit/>
          </a:bodyPr>
          <a:lstStyle/>
          <a:p>
            <a:pPr algn="ctr" defTabSz="914034" fontAlgn="base">
              <a:spcBef>
                <a:spcPct val="0"/>
              </a:spcBef>
              <a:spcAft>
                <a:spcPct val="0"/>
              </a:spcAft>
            </a:pPr>
            <a:r>
              <a:rPr lang="zh-CN" altLang="en-US" sz="1999" dirty="0">
                <a:solidFill>
                  <a:srgbClr val="FFFFFF"/>
                </a:solidFill>
                <a:latin typeface="微软雅黑" panose="020B0503020204020204" pitchFamily="34" charset="-122"/>
                <a:ea typeface="微软雅黑" panose="020B0503020204020204" pitchFamily="34" charset="-122"/>
              </a:rPr>
              <a:t>（</a:t>
            </a:r>
            <a:r>
              <a:rPr lang="en-US" altLang="zh-CN" sz="1999" dirty="0">
                <a:solidFill>
                  <a:srgbClr val="FFFFFF"/>
                </a:solidFill>
                <a:latin typeface="微软雅黑" panose="020B0503020204020204" pitchFamily="34" charset="-122"/>
                <a:ea typeface="微软雅黑" panose="020B0503020204020204" pitchFamily="34" charset="-122"/>
              </a:rPr>
              <a:t>3</a:t>
            </a:r>
            <a:r>
              <a:rPr lang="zh-CN" altLang="en-US" sz="1999" dirty="0">
                <a:solidFill>
                  <a:srgbClr val="FFFFFF"/>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19" name="TextBox 4">
                <a:extLst>
                  <a:ext uri="{FF2B5EF4-FFF2-40B4-BE49-F238E27FC236}">
                    <a16:creationId xmlns:a16="http://schemas.microsoft.com/office/drawing/2014/main" id="{DD7453AD-CA72-4AFE-B37C-293A71921D73}"/>
                  </a:ext>
                </a:extLst>
              </p:cNvPr>
              <p:cNvSpPr txBox="1"/>
              <p:nvPr/>
            </p:nvSpPr>
            <p:spPr>
              <a:xfrm>
                <a:off x="2154425" y="1605404"/>
                <a:ext cx="9010106" cy="1477328"/>
              </a:xfrm>
              <a:prstGeom prst="rect">
                <a:avLst/>
              </a:prstGeom>
              <a:noFill/>
              <a:ln w="9525">
                <a:noFill/>
              </a:ln>
            </p:spPr>
            <p:txBody>
              <a:bodyPr wrap="square" anchor="t">
                <a:spAutoFit/>
              </a:bodyPr>
              <a:lstStyle/>
              <a:p>
                <a:r>
                  <a:rPr lang="zh-CN" altLang="en-US" dirty="0"/>
                  <a:t>堆叠多层计算可进一步增强模型的表达能力：</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𝟏</m:t>
                          </m:r>
                        </m:sub>
                      </m:sSub>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𝒃</m:t>
                          </m:r>
                        </m:e>
                        <m:sub>
                          <m:r>
                            <a:rPr lang="en-US" altLang="zh-CN" b="1" i="1">
                              <a:latin typeface="Cambria Math" panose="02040503050406030204" pitchFamily="18" charset="0"/>
                            </a:rPr>
                            <m:t>𝟏</m:t>
                          </m:r>
                        </m:sub>
                      </m:sSub>
                      <m:r>
                        <a:rPr lang="en-US" altLang="zh-CN" i="1">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𝟐</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𝒃</m:t>
                          </m:r>
                        </m:e>
                        <m:sub>
                          <m:r>
                            <a:rPr lang="en-US" altLang="zh-CN" b="1" i="1">
                              <a:latin typeface="Cambria Math" panose="02040503050406030204" pitchFamily="18" charset="0"/>
                            </a:rPr>
                            <m:t>𝟐</m:t>
                          </m:r>
                        </m:sub>
                      </m:sSub>
                      <m:r>
                        <a:rPr lang="en-US" altLang="zh-CN" i="1">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𝒐</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𝒏</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𝒃</m:t>
                          </m:r>
                        </m:e>
                        <m:sub>
                          <m:r>
                            <a:rPr lang="en-US" altLang="zh-CN" b="1" i="1">
                              <a:latin typeface="Cambria Math" panose="02040503050406030204" pitchFamily="18" charset="0"/>
                            </a:rPr>
                            <m:t>𝒏</m:t>
                          </m:r>
                        </m:sub>
                      </m:sSub>
                      <m:r>
                        <a:rPr lang="en-US" altLang="zh-CN" i="1">
                          <a:latin typeface="Cambria Math" panose="02040503050406030204" pitchFamily="18" charset="0"/>
                        </a:rPr>
                        <m:t>)</m:t>
                      </m:r>
                    </m:oMath>
                  </m:oMathPara>
                </a14:m>
                <a:endParaRPr lang="en-US" altLang="zh-CN" dirty="0"/>
              </a:p>
            </p:txBody>
          </p:sp>
        </mc:Choice>
        <mc:Fallback>
          <p:sp>
            <p:nvSpPr>
              <p:cNvPr id="19" name="TextBox 4">
                <a:extLst>
                  <a:ext uri="{FF2B5EF4-FFF2-40B4-BE49-F238E27FC236}">
                    <a16:creationId xmlns:a16="http://schemas.microsoft.com/office/drawing/2014/main" id="{DD7453AD-CA72-4AFE-B37C-293A71921D73}"/>
                  </a:ext>
                </a:extLst>
              </p:cNvPr>
              <p:cNvSpPr txBox="1">
                <a:spLocks noRot="1" noChangeAspect="1" noMove="1" noResize="1" noEditPoints="1" noAdjustHandles="1" noChangeArrowheads="1" noChangeShapeType="1" noTextEdit="1"/>
              </p:cNvSpPr>
              <p:nvPr/>
            </p:nvSpPr>
            <p:spPr>
              <a:xfrm>
                <a:off x="2154425" y="1605404"/>
                <a:ext cx="9010106" cy="1477328"/>
              </a:xfrm>
              <a:prstGeom prst="rect">
                <a:avLst/>
              </a:prstGeom>
              <a:blipFill>
                <a:blip r:embed="rId2"/>
                <a:stretch>
                  <a:fillRect l="-541" t="-2058" b="-2881"/>
                </a:stretch>
              </a:blipFill>
              <a:ln w="9525">
                <a:noFill/>
              </a:ln>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FCE74DA5-04E4-4D4F-855B-4092F0DD059A}"/>
              </a:ext>
            </a:extLst>
          </p:cNvPr>
          <p:cNvPicPr>
            <a:picLocks noChangeAspect="1"/>
          </p:cNvPicPr>
          <p:nvPr/>
        </p:nvPicPr>
        <p:blipFill>
          <a:blip r:embed="rId3"/>
          <a:stretch>
            <a:fillRect/>
          </a:stretch>
        </p:blipFill>
        <p:spPr>
          <a:xfrm>
            <a:off x="3080623" y="3217372"/>
            <a:ext cx="7157709" cy="2536291"/>
          </a:xfrm>
          <a:prstGeom prst="rect">
            <a:avLst/>
          </a:prstGeom>
        </p:spPr>
      </p:pic>
      <p:sp>
        <p:nvSpPr>
          <p:cNvPr id="3" name="文本框 2">
            <a:extLst>
              <a:ext uri="{FF2B5EF4-FFF2-40B4-BE49-F238E27FC236}">
                <a16:creationId xmlns:a16="http://schemas.microsoft.com/office/drawing/2014/main" id="{5D7EE601-4C25-44AC-A4CE-48B9D7AB2D54}"/>
              </a:ext>
            </a:extLst>
          </p:cNvPr>
          <p:cNvSpPr txBox="1"/>
          <p:nvPr/>
        </p:nvSpPr>
        <p:spPr>
          <a:xfrm>
            <a:off x="5457483" y="5888303"/>
            <a:ext cx="2403987" cy="369332"/>
          </a:xfrm>
          <a:prstGeom prst="rect">
            <a:avLst/>
          </a:prstGeom>
          <a:noFill/>
        </p:spPr>
        <p:txBody>
          <a:bodyPr wrap="square" rtlCol="0">
            <a:spAutoFit/>
          </a:bodyPr>
          <a:lstStyle/>
          <a:p>
            <a:r>
              <a:rPr lang="en-US" altLang="zh-CN" dirty="0"/>
              <a:t>3</a:t>
            </a:r>
            <a:r>
              <a:rPr lang="zh-CN" altLang="en-US" dirty="0"/>
              <a:t>层网络结构示意图</a:t>
            </a:r>
          </a:p>
        </p:txBody>
      </p:sp>
    </p:spTree>
    <p:extLst>
      <p:ext uri="{BB962C8B-B14F-4D97-AF65-F5344CB8AC3E}">
        <p14:creationId xmlns:p14="http://schemas.microsoft.com/office/powerpoint/2010/main" val="3467711390"/>
      </p:ext>
    </p:extLst>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 calcmode="lin" valueType="num">
                                      <p:cBhvr>
                                        <p:cTn id="9" dur="300" fill="hold"/>
                                        <p:tgtEl>
                                          <p:spTgt spid="31747"/>
                                        </p:tgtEl>
                                        <p:attrNameLst>
                                          <p:attrName>style.rotation</p:attrName>
                                        </p:attrNameLst>
                                      </p:cBhvr>
                                      <p:tavLst>
                                        <p:tav tm="0">
                                          <p:val>
                                            <p:fltVal val="90"/>
                                          </p:val>
                                        </p:tav>
                                        <p:tav tm="100000">
                                          <p:val>
                                            <p:fltVal val="0"/>
                                          </p:val>
                                        </p:tav>
                                      </p:tavLst>
                                    </p:anim>
                                    <p:animEffect transition="in" filter="fade">
                                      <p:cBhvr>
                                        <p:cTn id="10" dur="300"/>
                                        <p:tgtEl>
                                          <p:spTgt spid="31747"/>
                                        </p:tgtEl>
                                      </p:cBhvr>
                                    </p:animEffect>
                                  </p:childTnLst>
                                </p:cTn>
                              </p:par>
                            </p:childTnLst>
                          </p:cTn>
                        </p:par>
                        <p:par>
                          <p:cTn id="11" fill="hold">
                            <p:stCondLst>
                              <p:cond delay="3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1746"/>
                                        </p:tgtEl>
                                        <p:attrNameLst>
                                          <p:attrName>style.visibility</p:attrName>
                                        </p:attrNameLst>
                                      </p:cBhvr>
                                      <p:to>
                                        <p:strVal val="visible"/>
                                      </p:to>
                                    </p:set>
                                    <p:anim calcmode="lin" valueType="num">
                                      <p:cBhvr>
                                        <p:cTn id="14"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1746"/>
                                        </p:tgtEl>
                                        <p:attrNameLst>
                                          <p:attrName>ppt_y</p:attrName>
                                        </p:attrNameLst>
                                      </p:cBhvr>
                                      <p:tavLst>
                                        <p:tav tm="0">
                                          <p:val>
                                            <p:strVal val="#ppt_y"/>
                                          </p:val>
                                        </p:tav>
                                        <p:tav tm="100000">
                                          <p:val>
                                            <p:strVal val="#ppt_y"/>
                                          </p:val>
                                        </p:tav>
                                      </p:tavLst>
                                    </p:anim>
                                    <p:anim calcmode="lin" valueType="num">
                                      <p:cBhvr>
                                        <p:cTn id="16"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1746"/>
                                        </p:tgtEl>
                                      </p:cBhvr>
                                    </p:animEffect>
                                  </p:childTnLst>
                                </p:cTn>
                              </p:par>
                            </p:childTnLst>
                          </p:cTn>
                        </p:par>
                        <p:par>
                          <p:cTn id="19" fill="hold">
                            <p:stCondLst>
                              <p:cond delay="900"/>
                            </p:stCondLst>
                            <p:childTnLst>
                              <p:par>
                                <p:cTn id="20" presetID="1" presetClass="entr" presetSubtype="0" fill="hold" nodeType="afterEffect">
                                  <p:stCondLst>
                                    <p:cond delay="0"/>
                                  </p:stCondLst>
                                  <p:childTnLst>
                                    <p:set>
                                      <p:cBhvr>
                                        <p:cTn id="21" dur="1" fill="hold">
                                          <p:stCondLst>
                                            <p:cond delay="0"/>
                                          </p:stCondLst>
                                        </p:cTn>
                                        <p:tgtEl>
                                          <p:spTgt spid="31749"/>
                                        </p:tgtEl>
                                        <p:attrNameLst>
                                          <p:attrName>style.visibility</p:attrName>
                                        </p:attrNameLst>
                                      </p:cBhvr>
                                      <p:to>
                                        <p:strVal val="visible"/>
                                      </p:to>
                                    </p:set>
                                  </p:childTnLst>
                                </p:cTn>
                              </p:par>
                              <p:par>
                                <p:cTn id="22" presetID="35" presetClass="path" presetSubtype="0" accel="50000" fill="hold" nodeType="withEffect">
                                  <p:stCondLst>
                                    <p:cond delay="0"/>
                                  </p:stCondLst>
                                  <p:childTnLst>
                                    <p:animMotion origin="layout" path="M 0 1.85185E-6 L -0.25 0.22129 " pathEditMode="relative" rAng="0" ptsTypes="AA">
                                      <p:cBhvr>
                                        <p:cTn id="23" dur="500" spd="-99900" fill="hold"/>
                                        <p:tgtEl>
                                          <p:spTgt spid="31749"/>
                                        </p:tgtEl>
                                        <p:attrNameLst>
                                          <p:attrName>ppt_x</p:attrName>
                                          <p:attrName>ppt_y</p:attrName>
                                        </p:attrNameLst>
                                      </p:cBhvr>
                                      <p:rCtr x="-12500" y="11065"/>
                                    </p:animMotion>
                                  </p:childTnLst>
                                </p:cTn>
                              </p:par>
                            </p:childTnLst>
                          </p:cTn>
                        </p:par>
                        <p:par>
                          <p:cTn id="24" fill="hold">
                            <p:stCondLst>
                              <p:cond delay="1400"/>
                            </p:stCondLst>
                            <p:childTnLst>
                              <p:par>
                                <p:cTn id="25" presetID="3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00" fill="hold"/>
                                        <p:tgtEl>
                                          <p:spTgt spid="14"/>
                                        </p:tgtEl>
                                        <p:attrNameLst>
                                          <p:attrName>ppt_w</p:attrName>
                                        </p:attrNameLst>
                                      </p:cBhvr>
                                      <p:tavLst>
                                        <p:tav tm="0">
                                          <p:val>
                                            <p:fltVal val="0"/>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anim calcmode="lin" valueType="num">
                                      <p:cBhvr>
                                        <p:cTn id="29" dur="300" fill="hold"/>
                                        <p:tgtEl>
                                          <p:spTgt spid="14"/>
                                        </p:tgtEl>
                                        <p:attrNameLst>
                                          <p:attrName>style.rotation</p:attrName>
                                        </p:attrNameLst>
                                      </p:cBhvr>
                                      <p:tavLst>
                                        <p:tav tm="0">
                                          <p:val>
                                            <p:fltVal val="90"/>
                                          </p:val>
                                        </p:tav>
                                        <p:tav tm="100000">
                                          <p:val>
                                            <p:fltVal val="0"/>
                                          </p:val>
                                        </p:tav>
                                      </p:tavLst>
                                    </p:anim>
                                    <p:animEffect transition="in" filter="fade">
                                      <p:cBhvr>
                                        <p:cTn id="30" dur="300"/>
                                        <p:tgtEl>
                                          <p:spTgt spid="14"/>
                                        </p:tgtEl>
                                      </p:cBhvr>
                                    </p:animEffect>
                                  </p:childTnLst>
                                </p:cTn>
                              </p:par>
                            </p:childTnLst>
                          </p:cTn>
                        </p:par>
                        <p:par>
                          <p:cTn id="31" fill="hold">
                            <p:stCondLst>
                              <p:cond delay="170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14" grpId="0"/>
      <p:bldP spid="1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3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2564</Words>
  <Application>Microsoft Office PowerPoint</Application>
  <PresentationFormat>宽屏</PresentationFormat>
  <Paragraphs>254</Paragraphs>
  <Slides>40</Slides>
  <Notes>2</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40</vt:i4>
      </vt:variant>
    </vt:vector>
  </HeadingPairs>
  <TitlesOfParts>
    <vt:vector size="49" baseType="lpstr">
      <vt:lpstr>等线</vt:lpstr>
      <vt:lpstr>等线 Light</vt:lpstr>
      <vt:lpstr>微软雅黑</vt:lpstr>
      <vt:lpstr>Arial</vt:lpstr>
      <vt:lpstr>Cambria Math</vt:lpstr>
      <vt:lpstr>Wingdings</vt:lpstr>
      <vt:lpstr>Office 主题​​</vt:lpstr>
      <vt:lpstr>1</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1372453329@qq.com</dc:creator>
  <cp:lastModifiedBy>1372453329@qq.com</cp:lastModifiedBy>
  <cp:revision>50</cp:revision>
  <dcterms:created xsi:type="dcterms:W3CDTF">2020-11-05T10:56:29Z</dcterms:created>
  <dcterms:modified xsi:type="dcterms:W3CDTF">2020-11-05T12:23:28Z</dcterms:modified>
</cp:coreProperties>
</file>